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20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  <p:sldMasterId id="2147483732" r:id="rId2"/>
    <p:sldMasterId id="2147483720" r:id="rId3"/>
    <p:sldMasterId id="2147483754" r:id="rId4"/>
    <p:sldMasterId id="2147483764" r:id="rId5"/>
    <p:sldMasterId id="2147483776" r:id="rId6"/>
  </p:sldMasterIdLst>
  <p:notesMasterIdLst>
    <p:notesMasterId r:id="rId49"/>
  </p:notesMasterIdLst>
  <p:handoutMasterIdLst>
    <p:handoutMasterId r:id="rId50"/>
  </p:handoutMasterIdLst>
  <p:sldIdLst>
    <p:sldId id="293" r:id="rId7"/>
    <p:sldId id="379" r:id="rId8"/>
    <p:sldId id="378" r:id="rId9"/>
    <p:sldId id="367" r:id="rId10"/>
    <p:sldId id="380" r:id="rId11"/>
    <p:sldId id="385" r:id="rId12"/>
    <p:sldId id="375" r:id="rId13"/>
    <p:sldId id="368" r:id="rId14"/>
    <p:sldId id="330" r:id="rId15"/>
    <p:sldId id="331" r:id="rId16"/>
    <p:sldId id="381" r:id="rId17"/>
    <p:sldId id="333" r:id="rId18"/>
    <p:sldId id="334" r:id="rId19"/>
    <p:sldId id="382" r:id="rId20"/>
    <p:sldId id="392" r:id="rId21"/>
    <p:sldId id="393" r:id="rId22"/>
    <p:sldId id="341" r:id="rId23"/>
    <p:sldId id="346" r:id="rId24"/>
    <p:sldId id="342" r:id="rId25"/>
    <p:sldId id="339" r:id="rId26"/>
    <p:sldId id="399" r:id="rId27"/>
    <p:sldId id="394" r:id="rId28"/>
    <p:sldId id="389" r:id="rId29"/>
    <p:sldId id="387" r:id="rId30"/>
    <p:sldId id="402" r:id="rId31"/>
    <p:sldId id="404" r:id="rId32"/>
    <p:sldId id="403" r:id="rId33"/>
    <p:sldId id="390" r:id="rId34"/>
    <p:sldId id="391" r:id="rId35"/>
    <p:sldId id="395" r:id="rId36"/>
    <p:sldId id="396" r:id="rId37"/>
    <p:sldId id="397" r:id="rId38"/>
    <p:sldId id="398" r:id="rId39"/>
    <p:sldId id="383" r:id="rId40"/>
    <p:sldId id="318" r:id="rId41"/>
    <p:sldId id="321" r:id="rId42"/>
    <p:sldId id="322" r:id="rId43"/>
    <p:sldId id="323" r:id="rId44"/>
    <p:sldId id="324" r:id="rId45"/>
    <p:sldId id="400" r:id="rId46"/>
    <p:sldId id="401" r:id="rId47"/>
    <p:sldId id="292" r:id="rId48"/>
  </p:sldIdLst>
  <p:sldSz cx="12192000" cy="6858000"/>
  <p:notesSz cx="9874250" cy="6724650"/>
  <p:custDataLst>
    <p:tags r:id="rId51"/>
  </p:custDataLst>
  <p:defaultTextStyle>
    <a:defPPr>
      <a:defRPr lang="es-E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" userDrawn="1">
          <p15:clr>
            <a:srgbClr val="A4A3A4"/>
          </p15:clr>
        </p15:guide>
        <p15:guide id="2" orient="horz" pos="2154" userDrawn="1">
          <p15:clr>
            <a:srgbClr val="A4A3A4"/>
          </p15:clr>
        </p15:guide>
        <p15:guide id="3" orient="horz" pos="560" userDrawn="1">
          <p15:clr>
            <a:srgbClr val="A4A3A4"/>
          </p15:clr>
        </p15:guide>
        <p15:guide id="4" orient="horz" pos="4243" userDrawn="1">
          <p15:clr>
            <a:srgbClr val="A4A3A4"/>
          </p15:clr>
        </p15:guide>
        <p15:guide id="5" pos="6651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6931" userDrawn="1">
          <p15:clr>
            <a:srgbClr val="A4A3A4"/>
          </p15:clr>
        </p15:guide>
        <p15:guide id="8" pos="8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4A0"/>
    <a:srgbClr val="FF6702"/>
    <a:srgbClr val="FF6700"/>
    <a:srgbClr val="888888"/>
    <a:srgbClr val="73B142"/>
    <a:srgbClr val="006EAB"/>
    <a:srgbClr val="006600"/>
    <a:srgbClr val="FF9900"/>
    <a:srgbClr val="B4B3B2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9" autoAdjust="0"/>
    <p:restoredTop sz="94280" autoAdjust="0"/>
  </p:normalViewPr>
  <p:slideViewPr>
    <p:cSldViewPr snapToGrid="0" snapToObjects="1" showGuides="1">
      <p:cViewPr varScale="1">
        <p:scale>
          <a:sx n="69" d="100"/>
          <a:sy n="69" d="100"/>
        </p:scale>
        <p:origin x="96" y="174"/>
      </p:cViewPr>
      <p:guideLst>
        <p:guide orient="horz" pos="426"/>
        <p:guide orient="horz" pos="2154"/>
        <p:guide orient="horz" pos="560"/>
        <p:guide orient="horz" pos="4243"/>
        <p:guide pos="6651"/>
        <p:guide pos="3839"/>
        <p:guide pos="6931"/>
        <p:guide pos="8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B856C-34E5-4D22-A7CB-29587F2DA31F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PE"/>
        </a:p>
      </dgm:t>
    </dgm:pt>
    <dgm:pt modelId="{9D022E23-CECC-45A4-8AAA-5605EC2BE151}">
      <dgm:prSet phldrT="[Texto]" custT="1"/>
      <dgm:spPr/>
      <dgm:t>
        <a:bodyPr/>
        <a:lstStyle/>
        <a:p>
          <a:pPr algn="ctr"/>
          <a:endParaRPr lang="es-PE" sz="150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endParaRPr lang="es-PE" sz="150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r>
            <a:rPr lang="es-PE" sz="1500" b="1" dirty="0">
              <a:latin typeface="Arial" panose="020B0604020202020204" pitchFamily="34" charset="0"/>
              <a:cs typeface="Arial" panose="020B0604020202020204" pitchFamily="34" charset="0"/>
            </a:rPr>
            <a:t>PRIMERAS VALIDACIONES </a:t>
          </a:r>
        </a:p>
        <a:p>
          <a:pPr algn="ctr"/>
          <a:r>
            <a:rPr lang="es-PE" sz="1500" dirty="0">
              <a:latin typeface="Arial" panose="020B0604020202020204" pitchFamily="34" charset="0"/>
              <a:cs typeface="Arial" panose="020B0604020202020204" pitchFamily="34" charset="0"/>
            </a:rPr>
            <a:t>.Solicitar documento de identidad.</a:t>
          </a:r>
        </a:p>
        <a:p>
          <a:pPr algn="ctr"/>
          <a:r>
            <a:rPr lang="es-PE" sz="1500" dirty="0">
              <a:latin typeface="Arial" panose="020B0604020202020204" pitchFamily="34" charset="0"/>
              <a:cs typeface="Arial" panose="020B0604020202020204" pitchFamily="34" charset="0"/>
            </a:rPr>
            <a:t>.Recomendar respaldar los datos.</a:t>
          </a:r>
        </a:p>
        <a:p>
          <a:pPr algn="ctr"/>
          <a:r>
            <a:rPr lang="es-PE" sz="1500" dirty="0">
              <a:latin typeface="Arial" panose="020B0604020202020204" pitchFamily="34" charset="0"/>
              <a:cs typeface="Arial" panose="020B0604020202020204" pitchFamily="34" charset="0"/>
            </a:rPr>
            <a:t>.Desactivación de claves y patrones de bloqueo.</a:t>
          </a:r>
        </a:p>
        <a:p>
          <a:pPr algn="ctr"/>
          <a:r>
            <a:rPr lang="es-PE" sz="1500" dirty="0">
              <a:latin typeface="Arial" panose="020B0604020202020204" pitchFamily="34" charset="0"/>
              <a:cs typeface="Arial" panose="020B0604020202020204" pitchFamily="34" charset="0"/>
            </a:rPr>
            <a:t>.Opción buscar mi iPhone</a:t>
          </a:r>
        </a:p>
        <a:p>
          <a:pPr algn="ctr"/>
          <a:endParaRPr lang="es-PE" sz="15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endParaRPr lang="es-PE" sz="1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03003A2-8311-438A-AA6C-B053BFCA23FC}" type="parTrans" cxnId="{BA8775E8-0EAC-4FDF-9B9E-5FCD0D075AFB}">
      <dgm:prSet/>
      <dgm:spPr/>
      <dgm:t>
        <a:bodyPr/>
        <a:lstStyle/>
        <a:p>
          <a:endParaRPr lang="es-PE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E23348-6834-4835-A699-6B3C5F567789}" type="sibTrans" cxnId="{BA8775E8-0EAC-4FDF-9B9E-5FCD0D075AFB}">
      <dgm:prSet custT="1"/>
      <dgm:spPr/>
      <dgm:t>
        <a:bodyPr/>
        <a:lstStyle/>
        <a:p>
          <a:endParaRPr lang="es-PE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E4D2F3-906B-4E4C-B2A2-E35D2CB252C6}">
      <dgm:prSet phldrT="[Texto]" custT="1"/>
      <dgm:spPr/>
      <dgm:t>
        <a:bodyPr/>
        <a:lstStyle/>
        <a:p>
          <a:endParaRPr lang="es-PE" sz="140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s-PE" sz="1400" b="1" dirty="0">
              <a:latin typeface="Arial" panose="020B0604020202020204" pitchFamily="34" charset="0"/>
              <a:cs typeface="Arial" panose="020B0604020202020204" pitchFamily="34" charset="0"/>
            </a:rPr>
            <a:t>INFORMAR AL CLIENTE</a:t>
          </a:r>
        </a:p>
        <a:p>
          <a:r>
            <a:rPr lang="es-PE" sz="1400" dirty="0">
              <a:latin typeface="Arial" panose="020B0604020202020204" pitchFamily="34" charset="0"/>
              <a:cs typeface="Arial" panose="020B0604020202020204" pitchFamily="34" charset="0"/>
            </a:rPr>
            <a:t>.Tiempo aproximado de retorno.</a:t>
          </a:r>
        </a:p>
        <a:p>
          <a:r>
            <a:rPr lang="es-PE" sz="1400" dirty="0">
              <a:latin typeface="Arial" panose="020B0604020202020204" pitchFamily="34" charset="0"/>
              <a:cs typeface="Arial" panose="020B0604020202020204" pitchFamily="34" charset="0"/>
            </a:rPr>
            <a:t>.Entrega del folleto de reparación. </a:t>
          </a:r>
        </a:p>
        <a:p>
          <a:r>
            <a:rPr lang="es-PE" sz="1400" dirty="0">
              <a:latin typeface="Arial" panose="020B0604020202020204" pitchFamily="34" charset="0"/>
              <a:cs typeface="Arial" panose="020B0604020202020204" pitchFamily="34" charset="0"/>
            </a:rPr>
            <a:t>.Costos ( Diagnósticos, reparación).</a:t>
          </a:r>
        </a:p>
        <a:p>
          <a:r>
            <a:rPr lang="es-PE" sz="1400" dirty="0">
              <a:latin typeface="Arial" panose="020B0604020202020204" pitchFamily="34" charset="0"/>
              <a:cs typeface="Arial" panose="020B0604020202020204" pitchFamily="34" charset="0"/>
            </a:rPr>
            <a:t>.Verificar ambos terminales.</a:t>
          </a:r>
        </a:p>
        <a:p>
          <a:r>
            <a:rPr lang="es-PE" sz="1400" dirty="0">
              <a:latin typeface="Arial" panose="020B0604020202020204" pitchFamily="34" charset="0"/>
              <a:cs typeface="Arial" panose="020B0604020202020204" pitchFamily="34" charset="0"/>
            </a:rPr>
            <a:t>. Ofrecer ajuste por los días de internamiento.</a:t>
          </a:r>
        </a:p>
        <a:p>
          <a:endParaRPr lang="es-PE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EF0A32-C9EA-4B9F-9913-09F361144333}" type="parTrans" cxnId="{7392FA65-599C-4301-9177-179B210F4E88}">
      <dgm:prSet/>
      <dgm:spPr/>
      <dgm:t>
        <a:bodyPr/>
        <a:lstStyle/>
        <a:p>
          <a:endParaRPr lang="es-PE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77F9F0-4101-4F76-9776-FFE5F525386A}" type="sibTrans" cxnId="{7392FA65-599C-4301-9177-179B210F4E88}">
      <dgm:prSet custT="1"/>
      <dgm:spPr/>
      <dgm:t>
        <a:bodyPr/>
        <a:lstStyle/>
        <a:p>
          <a:endParaRPr lang="es-PE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12808B-A9D2-41AF-BDAA-77A73B3F452B}">
      <dgm:prSet phldrT="[Texto]" custT="1"/>
      <dgm:spPr/>
      <dgm:t>
        <a:bodyPr/>
        <a:lstStyle/>
        <a:p>
          <a:r>
            <a:rPr lang="es-PE" sz="1400" b="1" dirty="0">
              <a:latin typeface="Arial" panose="020B0604020202020204" pitchFamily="34" charset="0"/>
              <a:cs typeface="Arial" panose="020B0604020202020204" pitchFamily="34" charset="0"/>
            </a:rPr>
            <a:t>PRIMERA VISITA CLIENTE</a:t>
          </a:r>
        </a:p>
        <a:p>
          <a:r>
            <a:rPr lang="es-PE" sz="1400" dirty="0">
              <a:latin typeface="Arial" panose="020B0604020202020204" pitchFamily="34" charset="0"/>
              <a:cs typeface="Arial" panose="020B0604020202020204" pitchFamily="34" charset="0"/>
            </a:rPr>
            <a:t>.Registrar el aspecto físico.</a:t>
          </a:r>
        </a:p>
        <a:p>
          <a:r>
            <a:rPr lang="es-PE" sz="1400" dirty="0">
              <a:latin typeface="Arial" panose="020B0604020202020204" pitchFamily="34" charset="0"/>
              <a:cs typeface="Arial" panose="020B0604020202020204" pitchFamily="34" charset="0"/>
            </a:rPr>
            <a:t>.Empacar el terminal y accesorios.</a:t>
          </a:r>
        </a:p>
        <a:p>
          <a:r>
            <a:rPr lang="es-PE" sz="1400" dirty="0">
              <a:latin typeface="Arial" panose="020B0604020202020204" pitchFamily="34" charset="0"/>
              <a:cs typeface="Arial" panose="020B0604020202020204" pitchFamily="34" charset="0"/>
            </a:rPr>
            <a:t>.Imprimir 3 copias del formato de reparación . </a:t>
          </a:r>
        </a:p>
        <a:p>
          <a:r>
            <a:rPr lang="es-PE" sz="1400" dirty="0">
              <a:latin typeface="Arial" panose="020B0604020202020204" pitchFamily="34" charset="0"/>
              <a:cs typeface="Arial" panose="020B0604020202020204" pitchFamily="34" charset="0"/>
            </a:rPr>
            <a:t>.Solicitar celular o correo de contacto.</a:t>
          </a:r>
        </a:p>
      </dgm:t>
    </dgm:pt>
    <dgm:pt modelId="{3CE6A05B-46A5-443B-A7B2-C33DE3F7B675}" type="parTrans" cxnId="{3AB45399-48C9-4744-9A00-141B592C3AE3}">
      <dgm:prSet/>
      <dgm:spPr/>
      <dgm:t>
        <a:bodyPr/>
        <a:lstStyle/>
        <a:p>
          <a:endParaRPr lang="es-PE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67BE4B-4718-4579-9E57-6181E2EF1031}" type="sibTrans" cxnId="{3AB45399-48C9-4744-9A00-141B592C3AE3}">
      <dgm:prSet custT="1"/>
      <dgm:spPr/>
      <dgm:t>
        <a:bodyPr/>
        <a:lstStyle/>
        <a:p>
          <a:endParaRPr lang="es-PE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95FFD3-0472-4244-BC32-B89A66A130E7}">
      <dgm:prSet phldrT="[Texto]" custT="1"/>
      <dgm:spPr/>
      <dgm:t>
        <a:bodyPr/>
        <a:lstStyle/>
        <a:p>
          <a:r>
            <a:rPr lang="es-PE" sz="1600" b="1" dirty="0">
              <a:latin typeface="Arial" panose="020B0604020202020204" pitchFamily="34" charset="0"/>
              <a:cs typeface="Arial" panose="020B0604020202020204" pitchFamily="34" charset="0"/>
            </a:rPr>
            <a:t>SEGUNDA VISITA DEL CLIENTE</a:t>
          </a:r>
        </a:p>
        <a:p>
          <a:r>
            <a:rPr lang="es-PE" sz="1600" b="0" dirty="0">
              <a:latin typeface="Arial" panose="020B0604020202020204" pitchFamily="34" charset="0"/>
              <a:cs typeface="Arial" panose="020B0604020202020204" pitchFamily="34" charset="0"/>
            </a:rPr>
            <a:t>.Explicar diagnostico y solución. </a:t>
          </a:r>
        </a:p>
        <a:p>
          <a:r>
            <a:rPr lang="es-PE" sz="1600" b="0" dirty="0">
              <a:latin typeface="Arial" panose="020B0604020202020204" pitchFamily="34" charset="0"/>
              <a:cs typeface="Arial" panose="020B0604020202020204" pitchFamily="34" charset="0"/>
            </a:rPr>
            <a:t>.Validar devolución de terminal o generar penalidad.</a:t>
          </a:r>
        </a:p>
        <a:p>
          <a:r>
            <a:rPr lang="es-PE" sz="1600" b="0" dirty="0">
              <a:latin typeface="Arial" panose="020B0604020202020204" pitchFamily="34" charset="0"/>
              <a:cs typeface="Arial" panose="020B0604020202020204" pitchFamily="34" charset="0"/>
            </a:rPr>
            <a:t>.Ofrecer ajuste en recibo, siempre y cuando el cliente no haya utilizado el servicio durante el internamiento.</a:t>
          </a:r>
        </a:p>
      </dgm:t>
    </dgm:pt>
    <dgm:pt modelId="{AE1B1011-DADD-4FF0-B5B1-274AB343030C}" type="parTrans" cxnId="{CC22C00F-500F-446A-A2C3-15C6F69C5AC8}">
      <dgm:prSet/>
      <dgm:spPr/>
      <dgm:t>
        <a:bodyPr/>
        <a:lstStyle/>
        <a:p>
          <a:endParaRPr lang="es-PE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B4C291-4D17-4997-A68D-E29C40650CAA}" type="sibTrans" cxnId="{CC22C00F-500F-446A-A2C3-15C6F69C5AC8}">
      <dgm:prSet custT="1"/>
      <dgm:spPr/>
      <dgm:t>
        <a:bodyPr/>
        <a:lstStyle/>
        <a:p>
          <a:endParaRPr lang="es-PE" sz="3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51A5F-2377-4512-AE0D-2CFE1AC26223}">
      <dgm:prSet phldrT="[Texto]" custT="1"/>
      <dgm:spPr/>
      <dgm:t>
        <a:bodyPr/>
        <a:lstStyle/>
        <a:p>
          <a:r>
            <a:rPr lang="es-PE" sz="1600" b="1" dirty="0">
              <a:latin typeface="Arial" panose="020B0604020202020204" pitchFamily="34" charset="0"/>
              <a:cs typeface="Arial" panose="020B0604020202020204" pitchFamily="34" charset="0"/>
            </a:rPr>
            <a:t>EMPAQUE DE DOCUMENTOS:</a:t>
          </a:r>
        </a:p>
        <a:p>
          <a:r>
            <a:rPr lang="es-PE" sz="1600" dirty="0">
              <a:latin typeface="Arial" panose="020B0604020202020204" pitchFamily="34" charset="0"/>
              <a:cs typeface="Arial" panose="020B0604020202020204" pitchFamily="34" charset="0"/>
            </a:rPr>
            <a:t>.Hacer firmar a cliente los documentos de reparación.</a:t>
          </a:r>
        </a:p>
        <a:p>
          <a:r>
            <a:rPr lang="es-PE" sz="1600" dirty="0">
              <a:latin typeface="Arial" panose="020B0604020202020204" pitchFamily="34" charset="0"/>
              <a:cs typeface="Arial" panose="020B0604020202020204" pitchFamily="34" charset="0"/>
            </a:rPr>
            <a:t>.Empacar documentos con una etiqueta externa que indique (archivo, </a:t>
          </a:r>
          <a:r>
            <a:rPr lang="es-PE" sz="1600" dirty="0" err="1">
              <a:latin typeface="Arial" panose="020B0604020202020204" pitchFamily="34" charset="0"/>
              <a:cs typeface="Arial" panose="020B0604020202020204" pitchFamily="34" charset="0"/>
            </a:rPr>
            <a:t>fecha,TP</a:t>
          </a:r>
          <a:r>
            <a:rPr lang="es-PE" sz="1600" dirty="0">
              <a:latin typeface="Arial" panose="020B0604020202020204" pitchFamily="34" charset="0"/>
              <a:cs typeface="Arial" panose="020B0604020202020204" pitchFamily="34" charset="0"/>
            </a:rPr>
            <a:t>, contenido)</a:t>
          </a:r>
        </a:p>
      </dgm:t>
    </dgm:pt>
    <dgm:pt modelId="{3EB12385-6BE9-425D-8E67-13787B1779CC}" type="parTrans" cxnId="{2B14C15C-89CE-4F59-AB0B-0A3117478077}">
      <dgm:prSet/>
      <dgm:spPr/>
      <dgm:t>
        <a:bodyPr/>
        <a:lstStyle/>
        <a:p>
          <a:endParaRPr lang="es-PE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2CC08B-F86F-4562-8D5D-EF6CBD79E325}" type="sibTrans" cxnId="{2B14C15C-89CE-4F59-AB0B-0A3117478077}">
      <dgm:prSet/>
      <dgm:spPr/>
      <dgm:t>
        <a:bodyPr/>
        <a:lstStyle/>
        <a:p>
          <a:endParaRPr lang="es-PE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9454C8-6824-42B6-8C26-15497377988E}" type="pres">
      <dgm:prSet presAssocID="{1E9B856C-34E5-4D22-A7CB-29587F2DA31F}" presName="Name0" presStyleCnt="0">
        <dgm:presLayoutVars>
          <dgm:dir/>
          <dgm:resizeHandles val="exact"/>
        </dgm:presLayoutVars>
      </dgm:prSet>
      <dgm:spPr/>
    </dgm:pt>
    <dgm:pt modelId="{EF35E136-E094-4265-934C-E19BC7D8B3EF}" type="pres">
      <dgm:prSet presAssocID="{9D022E23-CECC-45A4-8AAA-5605EC2BE151}" presName="node" presStyleLbl="node1" presStyleIdx="0" presStyleCnt="5">
        <dgm:presLayoutVars>
          <dgm:bulletEnabled val="1"/>
        </dgm:presLayoutVars>
      </dgm:prSet>
      <dgm:spPr/>
    </dgm:pt>
    <dgm:pt modelId="{E240D8D3-B4C7-4F14-9AAB-6A3D0B924F1C}" type="pres">
      <dgm:prSet presAssocID="{A2E23348-6834-4835-A699-6B3C5F567789}" presName="sibTrans" presStyleLbl="sibTrans1D1" presStyleIdx="0" presStyleCnt="4"/>
      <dgm:spPr/>
    </dgm:pt>
    <dgm:pt modelId="{6A5E973D-C1AC-4CF0-B94C-82A6FF4E4FD4}" type="pres">
      <dgm:prSet presAssocID="{A2E23348-6834-4835-A699-6B3C5F567789}" presName="connectorText" presStyleLbl="sibTrans1D1" presStyleIdx="0" presStyleCnt="4"/>
      <dgm:spPr/>
    </dgm:pt>
    <dgm:pt modelId="{34AF9305-58E2-47B8-99DB-C625264426F9}" type="pres">
      <dgm:prSet presAssocID="{80E4D2F3-906B-4E4C-B2A2-E35D2CB252C6}" presName="node" presStyleLbl="node1" presStyleIdx="1" presStyleCnt="5">
        <dgm:presLayoutVars>
          <dgm:bulletEnabled val="1"/>
        </dgm:presLayoutVars>
      </dgm:prSet>
      <dgm:spPr/>
    </dgm:pt>
    <dgm:pt modelId="{E1F5B0F4-4816-4C36-97D2-B16D53B9ED4C}" type="pres">
      <dgm:prSet presAssocID="{1077F9F0-4101-4F76-9776-FFE5F525386A}" presName="sibTrans" presStyleLbl="sibTrans1D1" presStyleIdx="1" presStyleCnt="4"/>
      <dgm:spPr/>
    </dgm:pt>
    <dgm:pt modelId="{629CA281-BACB-48EE-9BFB-EEC52B675B06}" type="pres">
      <dgm:prSet presAssocID="{1077F9F0-4101-4F76-9776-FFE5F525386A}" presName="connectorText" presStyleLbl="sibTrans1D1" presStyleIdx="1" presStyleCnt="4"/>
      <dgm:spPr/>
    </dgm:pt>
    <dgm:pt modelId="{D866B2E1-2C2C-42E5-BCAF-ED131E11071D}" type="pres">
      <dgm:prSet presAssocID="{7812808B-A9D2-41AF-BDAA-77A73B3F452B}" presName="node" presStyleLbl="node1" presStyleIdx="2" presStyleCnt="5">
        <dgm:presLayoutVars>
          <dgm:bulletEnabled val="1"/>
        </dgm:presLayoutVars>
      </dgm:prSet>
      <dgm:spPr/>
    </dgm:pt>
    <dgm:pt modelId="{0CAB0FB0-3A6E-45CD-B51A-575D75C68954}" type="pres">
      <dgm:prSet presAssocID="{C267BE4B-4718-4579-9E57-6181E2EF1031}" presName="sibTrans" presStyleLbl="sibTrans1D1" presStyleIdx="2" presStyleCnt="4"/>
      <dgm:spPr/>
    </dgm:pt>
    <dgm:pt modelId="{DED52EC9-E0D1-4A08-8879-3B3C3DDDC0E5}" type="pres">
      <dgm:prSet presAssocID="{C267BE4B-4718-4579-9E57-6181E2EF1031}" presName="connectorText" presStyleLbl="sibTrans1D1" presStyleIdx="2" presStyleCnt="4"/>
      <dgm:spPr/>
    </dgm:pt>
    <dgm:pt modelId="{2344B58F-F312-4887-8C9B-1BEEADD1BA18}" type="pres">
      <dgm:prSet presAssocID="{6E95FFD3-0472-4244-BC32-B89A66A130E7}" presName="node" presStyleLbl="node1" presStyleIdx="3" presStyleCnt="5" custScaleX="124084">
        <dgm:presLayoutVars>
          <dgm:bulletEnabled val="1"/>
        </dgm:presLayoutVars>
      </dgm:prSet>
      <dgm:spPr/>
    </dgm:pt>
    <dgm:pt modelId="{6B15326A-75D3-4FA7-9F4F-B7B02D553531}" type="pres">
      <dgm:prSet presAssocID="{70B4C291-4D17-4997-A68D-E29C40650CAA}" presName="sibTrans" presStyleLbl="sibTrans1D1" presStyleIdx="3" presStyleCnt="4"/>
      <dgm:spPr/>
    </dgm:pt>
    <dgm:pt modelId="{BE634D27-40DE-4F85-803E-120129248989}" type="pres">
      <dgm:prSet presAssocID="{70B4C291-4D17-4997-A68D-E29C40650CAA}" presName="connectorText" presStyleLbl="sibTrans1D1" presStyleIdx="3" presStyleCnt="4"/>
      <dgm:spPr/>
    </dgm:pt>
    <dgm:pt modelId="{98386807-9A0E-4240-9772-D3D6C27A7D54}" type="pres">
      <dgm:prSet presAssocID="{E5851A5F-2377-4512-AE0D-2CFE1AC26223}" presName="node" presStyleLbl="node1" presStyleIdx="4" presStyleCnt="5" custScaleX="100000">
        <dgm:presLayoutVars>
          <dgm:bulletEnabled val="1"/>
        </dgm:presLayoutVars>
      </dgm:prSet>
      <dgm:spPr/>
    </dgm:pt>
  </dgm:ptLst>
  <dgm:cxnLst>
    <dgm:cxn modelId="{2D4A0607-158A-4405-B535-2330A953C8BF}" type="presOf" srcId="{C267BE4B-4718-4579-9E57-6181E2EF1031}" destId="{0CAB0FB0-3A6E-45CD-B51A-575D75C68954}" srcOrd="0" destOrd="0" presId="urn:microsoft.com/office/officeart/2005/8/layout/bProcess3"/>
    <dgm:cxn modelId="{CC22C00F-500F-446A-A2C3-15C6F69C5AC8}" srcId="{1E9B856C-34E5-4D22-A7CB-29587F2DA31F}" destId="{6E95FFD3-0472-4244-BC32-B89A66A130E7}" srcOrd="3" destOrd="0" parTransId="{AE1B1011-DADD-4FF0-B5B1-274AB343030C}" sibTransId="{70B4C291-4D17-4997-A68D-E29C40650CAA}"/>
    <dgm:cxn modelId="{D2132A13-5B96-437A-A8B7-B4AADD55CFFC}" type="presOf" srcId="{E5851A5F-2377-4512-AE0D-2CFE1AC26223}" destId="{98386807-9A0E-4240-9772-D3D6C27A7D54}" srcOrd="0" destOrd="0" presId="urn:microsoft.com/office/officeart/2005/8/layout/bProcess3"/>
    <dgm:cxn modelId="{CA0FC017-FF78-4F47-A4EA-10698D590F83}" type="presOf" srcId="{1E9B856C-34E5-4D22-A7CB-29587F2DA31F}" destId="{319454C8-6824-42B6-8C26-15497377988E}" srcOrd="0" destOrd="0" presId="urn:microsoft.com/office/officeart/2005/8/layout/bProcess3"/>
    <dgm:cxn modelId="{2B14C15C-89CE-4F59-AB0B-0A3117478077}" srcId="{1E9B856C-34E5-4D22-A7CB-29587F2DA31F}" destId="{E5851A5F-2377-4512-AE0D-2CFE1AC26223}" srcOrd="4" destOrd="0" parTransId="{3EB12385-6BE9-425D-8E67-13787B1779CC}" sibTransId="{BC2CC08B-F86F-4562-8D5D-EF6CBD79E325}"/>
    <dgm:cxn modelId="{F567E061-851D-4190-B8D8-1663F22EC13B}" type="presOf" srcId="{6E95FFD3-0472-4244-BC32-B89A66A130E7}" destId="{2344B58F-F312-4887-8C9B-1BEEADD1BA18}" srcOrd="0" destOrd="0" presId="urn:microsoft.com/office/officeart/2005/8/layout/bProcess3"/>
    <dgm:cxn modelId="{7392FA65-599C-4301-9177-179B210F4E88}" srcId="{1E9B856C-34E5-4D22-A7CB-29587F2DA31F}" destId="{80E4D2F3-906B-4E4C-B2A2-E35D2CB252C6}" srcOrd="1" destOrd="0" parTransId="{7EEF0A32-C9EA-4B9F-9913-09F361144333}" sibTransId="{1077F9F0-4101-4F76-9776-FFE5F525386A}"/>
    <dgm:cxn modelId="{0DB0BE72-5252-4731-9A3B-7EF06580FDA9}" type="presOf" srcId="{1077F9F0-4101-4F76-9776-FFE5F525386A}" destId="{E1F5B0F4-4816-4C36-97D2-B16D53B9ED4C}" srcOrd="0" destOrd="0" presId="urn:microsoft.com/office/officeart/2005/8/layout/bProcess3"/>
    <dgm:cxn modelId="{04E7FF74-88FB-4674-9A82-E9E3469E624D}" type="presOf" srcId="{70B4C291-4D17-4997-A68D-E29C40650CAA}" destId="{6B15326A-75D3-4FA7-9F4F-B7B02D553531}" srcOrd="0" destOrd="0" presId="urn:microsoft.com/office/officeart/2005/8/layout/bProcess3"/>
    <dgm:cxn modelId="{3AB45399-48C9-4744-9A00-141B592C3AE3}" srcId="{1E9B856C-34E5-4D22-A7CB-29587F2DA31F}" destId="{7812808B-A9D2-41AF-BDAA-77A73B3F452B}" srcOrd="2" destOrd="0" parTransId="{3CE6A05B-46A5-443B-A7B2-C33DE3F7B675}" sibTransId="{C267BE4B-4718-4579-9E57-6181E2EF1031}"/>
    <dgm:cxn modelId="{0343A89F-A406-4B9D-B394-5F80A5C3D622}" type="presOf" srcId="{A2E23348-6834-4835-A699-6B3C5F567789}" destId="{6A5E973D-C1AC-4CF0-B94C-82A6FF4E4FD4}" srcOrd="1" destOrd="0" presId="urn:microsoft.com/office/officeart/2005/8/layout/bProcess3"/>
    <dgm:cxn modelId="{3AD70EAA-31EB-43E0-9A9C-D1C00945B526}" type="presOf" srcId="{70B4C291-4D17-4997-A68D-E29C40650CAA}" destId="{BE634D27-40DE-4F85-803E-120129248989}" srcOrd="1" destOrd="0" presId="urn:microsoft.com/office/officeart/2005/8/layout/bProcess3"/>
    <dgm:cxn modelId="{D5AD6BCB-E9CC-46D3-8116-77B7625F73BB}" type="presOf" srcId="{9D022E23-CECC-45A4-8AAA-5605EC2BE151}" destId="{EF35E136-E094-4265-934C-E19BC7D8B3EF}" srcOrd="0" destOrd="0" presId="urn:microsoft.com/office/officeart/2005/8/layout/bProcess3"/>
    <dgm:cxn modelId="{4103BFCB-6041-41A7-BF6C-8AD2C0C2C9F8}" type="presOf" srcId="{7812808B-A9D2-41AF-BDAA-77A73B3F452B}" destId="{D866B2E1-2C2C-42E5-BCAF-ED131E11071D}" srcOrd="0" destOrd="0" presId="urn:microsoft.com/office/officeart/2005/8/layout/bProcess3"/>
    <dgm:cxn modelId="{BA8775E8-0EAC-4FDF-9B9E-5FCD0D075AFB}" srcId="{1E9B856C-34E5-4D22-A7CB-29587F2DA31F}" destId="{9D022E23-CECC-45A4-8AAA-5605EC2BE151}" srcOrd="0" destOrd="0" parTransId="{E03003A2-8311-438A-AA6C-B053BFCA23FC}" sibTransId="{A2E23348-6834-4835-A699-6B3C5F567789}"/>
    <dgm:cxn modelId="{D9D70EE9-983B-442E-8232-C41261B25599}" type="presOf" srcId="{80E4D2F3-906B-4E4C-B2A2-E35D2CB252C6}" destId="{34AF9305-58E2-47B8-99DB-C625264426F9}" srcOrd="0" destOrd="0" presId="urn:microsoft.com/office/officeart/2005/8/layout/bProcess3"/>
    <dgm:cxn modelId="{119008F0-8D2E-4291-B2BD-E6947DBC0DF6}" type="presOf" srcId="{C267BE4B-4718-4579-9E57-6181E2EF1031}" destId="{DED52EC9-E0D1-4A08-8879-3B3C3DDDC0E5}" srcOrd="1" destOrd="0" presId="urn:microsoft.com/office/officeart/2005/8/layout/bProcess3"/>
    <dgm:cxn modelId="{654231F1-84DC-4938-B895-772ED05AE545}" type="presOf" srcId="{A2E23348-6834-4835-A699-6B3C5F567789}" destId="{E240D8D3-B4C7-4F14-9AAB-6A3D0B924F1C}" srcOrd="0" destOrd="0" presId="urn:microsoft.com/office/officeart/2005/8/layout/bProcess3"/>
    <dgm:cxn modelId="{AF1068F6-D731-44A2-B4C4-8AFB172DEC69}" type="presOf" srcId="{1077F9F0-4101-4F76-9776-FFE5F525386A}" destId="{629CA281-BACB-48EE-9BFB-EEC52B675B06}" srcOrd="1" destOrd="0" presId="urn:microsoft.com/office/officeart/2005/8/layout/bProcess3"/>
    <dgm:cxn modelId="{0FEAC68B-4209-4338-ABAC-6BB96B43E655}" type="presParOf" srcId="{319454C8-6824-42B6-8C26-15497377988E}" destId="{EF35E136-E094-4265-934C-E19BC7D8B3EF}" srcOrd="0" destOrd="0" presId="urn:microsoft.com/office/officeart/2005/8/layout/bProcess3"/>
    <dgm:cxn modelId="{A71B709C-21B9-4D30-BF46-C58CB6B82427}" type="presParOf" srcId="{319454C8-6824-42B6-8C26-15497377988E}" destId="{E240D8D3-B4C7-4F14-9AAB-6A3D0B924F1C}" srcOrd="1" destOrd="0" presId="urn:microsoft.com/office/officeart/2005/8/layout/bProcess3"/>
    <dgm:cxn modelId="{2302A427-C457-4085-BFCC-3584522B434C}" type="presParOf" srcId="{E240D8D3-B4C7-4F14-9AAB-6A3D0B924F1C}" destId="{6A5E973D-C1AC-4CF0-B94C-82A6FF4E4FD4}" srcOrd="0" destOrd="0" presId="urn:microsoft.com/office/officeart/2005/8/layout/bProcess3"/>
    <dgm:cxn modelId="{39DE9821-31C2-49B1-AF46-2F9768D3C9B9}" type="presParOf" srcId="{319454C8-6824-42B6-8C26-15497377988E}" destId="{34AF9305-58E2-47B8-99DB-C625264426F9}" srcOrd="2" destOrd="0" presId="urn:microsoft.com/office/officeart/2005/8/layout/bProcess3"/>
    <dgm:cxn modelId="{2D32DD59-B83B-414B-9ECE-47D023FEF91A}" type="presParOf" srcId="{319454C8-6824-42B6-8C26-15497377988E}" destId="{E1F5B0F4-4816-4C36-97D2-B16D53B9ED4C}" srcOrd="3" destOrd="0" presId="urn:microsoft.com/office/officeart/2005/8/layout/bProcess3"/>
    <dgm:cxn modelId="{7C5C13EC-87F1-4ECE-A1E1-77E2A31C0DE7}" type="presParOf" srcId="{E1F5B0F4-4816-4C36-97D2-B16D53B9ED4C}" destId="{629CA281-BACB-48EE-9BFB-EEC52B675B06}" srcOrd="0" destOrd="0" presId="urn:microsoft.com/office/officeart/2005/8/layout/bProcess3"/>
    <dgm:cxn modelId="{4E2C77B6-6C2D-430E-B45C-D1A070920745}" type="presParOf" srcId="{319454C8-6824-42B6-8C26-15497377988E}" destId="{D866B2E1-2C2C-42E5-BCAF-ED131E11071D}" srcOrd="4" destOrd="0" presId="urn:microsoft.com/office/officeart/2005/8/layout/bProcess3"/>
    <dgm:cxn modelId="{2059B12B-3C76-4281-B935-094DB11A2688}" type="presParOf" srcId="{319454C8-6824-42B6-8C26-15497377988E}" destId="{0CAB0FB0-3A6E-45CD-B51A-575D75C68954}" srcOrd="5" destOrd="0" presId="urn:microsoft.com/office/officeart/2005/8/layout/bProcess3"/>
    <dgm:cxn modelId="{20C80AD7-70A6-4AAC-B424-BAA79F4969A0}" type="presParOf" srcId="{0CAB0FB0-3A6E-45CD-B51A-575D75C68954}" destId="{DED52EC9-E0D1-4A08-8879-3B3C3DDDC0E5}" srcOrd="0" destOrd="0" presId="urn:microsoft.com/office/officeart/2005/8/layout/bProcess3"/>
    <dgm:cxn modelId="{D64C8AC5-C81C-4CD4-AD17-0E7DF1639A58}" type="presParOf" srcId="{319454C8-6824-42B6-8C26-15497377988E}" destId="{2344B58F-F312-4887-8C9B-1BEEADD1BA18}" srcOrd="6" destOrd="0" presId="urn:microsoft.com/office/officeart/2005/8/layout/bProcess3"/>
    <dgm:cxn modelId="{448BECB6-37B9-425F-9A31-B023A43553F9}" type="presParOf" srcId="{319454C8-6824-42B6-8C26-15497377988E}" destId="{6B15326A-75D3-4FA7-9F4F-B7B02D553531}" srcOrd="7" destOrd="0" presId="urn:microsoft.com/office/officeart/2005/8/layout/bProcess3"/>
    <dgm:cxn modelId="{9AEEAAD4-F031-4BA5-B188-FA33BE0358F7}" type="presParOf" srcId="{6B15326A-75D3-4FA7-9F4F-B7B02D553531}" destId="{BE634D27-40DE-4F85-803E-120129248989}" srcOrd="0" destOrd="0" presId="urn:microsoft.com/office/officeart/2005/8/layout/bProcess3"/>
    <dgm:cxn modelId="{98335BC6-8707-4BAF-B6A6-583080A9F77A}" type="presParOf" srcId="{319454C8-6824-42B6-8C26-15497377988E}" destId="{98386807-9A0E-4240-9772-D3D6C27A7D54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E34F88-1723-4A17-A1F7-E4C66D7C83BC}" type="doc">
      <dgm:prSet loTypeId="urn:microsoft.com/office/officeart/2005/8/layout/hierarchy2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ES"/>
        </a:p>
      </dgm:t>
    </dgm:pt>
    <dgm:pt modelId="{68F71E25-45EB-471B-BBA7-A87EE5CE14E8}">
      <dgm:prSet phldrT="[Texto]"/>
      <dgm:spPr>
        <a:solidFill>
          <a:srgbClr val="FFFF00"/>
        </a:solidFill>
      </dgm:spPr>
      <dgm:t>
        <a:bodyPr/>
        <a:lstStyle/>
        <a:p>
          <a:r>
            <a:rPr lang="es-ES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Cliente llega a TP con su terminal defectuoso.</a:t>
          </a:r>
        </a:p>
      </dgm:t>
    </dgm:pt>
    <dgm:pt modelId="{790FA8B3-5C91-49B5-824C-B1CC5C282736}" type="parTrans" cxnId="{AF99C70F-DEA7-4EDB-81DD-9F2762E3F33B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28DB2A-9A36-4130-8DC2-21035E528A4D}" type="sibTrans" cxnId="{AF99C70F-DEA7-4EDB-81DD-9F2762E3F33B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8FD2A1-FCA6-49AF-9088-87FC78BDBBA2}">
      <dgm:prSet phldrT="[Texto]"/>
      <dgm:spPr>
        <a:solidFill>
          <a:srgbClr val="00B050"/>
        </a:solidFill>
      </dgm:spPr>
      <dgm:t>
        <a:bodyPr/>
        <a:lstStyle/>
        <a:p>
          <a:r>
            <a:rPr lang="es-ES" i="1" dirty="0">
              <a:latin typeface="Arial" panose="020B0604020202020204" pitchFamily="34" charset="0"/>
              <a:cs typeface="Arial" panose="020B0604020202020204" pitchFamily="34" charset="0"/>
            </a:rPr>
            <a:t>Cliente aplica para el préstamo de un terminal temporal.</a:t>
          </a:r>
        </a:p>
      </dgm:t>
    </dgm:pt>
    <dgm:pt modelId="{3352BA89-8BD7-4F92-8E35-88AB18F7D833}" type="parTrans" cxnId="{6F95BF1A-00FF-4D16-AC15-411B999BCA19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D1AD51-386E-417D-88E3-5464FA1B6721}" type="sibTrans" cxnId="{6F95BF1A-00FF-4D16-AC15-411B999BCA19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83AAC0-18E0-490F-8DD6-B5C68CFF79C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i="1" dirty="0">
              <a:latin typeface="Arial" panose="020B0604020202020204" pitchFamily="34" charset="0"/>
              <a:cs typeface="Arial" panose="020B0604020202020204" pitchFamily="34" charset="0"/>
            </a:rPr>
            <a:t>El equipo es reparado</a:t>
          </a:r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AE19D1BE-4309-4F30-9EE9-DD87F3B0A108}" type="parTrans" cxnId="{7DF64682-5F47-4FC6-A46E-E066BB832F3B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494FF0-5DE5-4533-AA59-A6A777FB51C4}" type="sibTrans" cxnId="{7DF64682-5F47-4FC6-A46E-E066BB832F3B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33077B-6FE3-48EF-8556-CFC82403AA83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i="1" dirty="0">
              <a:latin typeface="Arial" panose="020B0604020202020204" pitchFamily="34" charset="0"/>
              <a:cs typeface="Arial" panose="020B0604020202020204" pitchFamily="34" charset="0"/>
            </a:rPr>
            <a:t>Se realiza la devolución del terminal de préstamo</a:t>
          </a:r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72EDAEEA-4704-4438-89C9-BBBF221EE2A7}" type="parTrans" cxnId="{C7CEE4F3-DED5-4EEE-9F05-92E8CAC1BB4C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8E4134-E7B7-4916-828F-12CA4FF51BA9}" type="sibTrans" cxnId="{C7CEE4F3-DED5-4EEE-9F05-92E8CAC1BB4C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EE03E9-14D6-41C9-B924-023BB2F7F80B}">
      <dgm:prSet phldrT="[Texto]"/>
      <dgm:spPr>
        <a:solidFill>
          <a:srgbClr val="00B050"/>
        </a:solidFill>
      </dgm:spPr>
      <dgm:t>
        <a:bodyPr/>
        <a:lstStyle/>
        <a:p>
          <a:r>
            <a:rPr lang="es-ES" i="1" dirty="0">
              <a:latin typeface="Arial" panose="020B0604020202020204" pitchFamily="34" charset="0"/>
              <a:cs typeface="Arial" panose="020B0604020202020204" pitchFamily="34" charset="0"/>
            </a:rPr>
            <a:t>Cliente no aplica para el préstamo de un terminal.</a:t>
          </a:r>
        </a:p>
      </dgm:t>
    </dgm:pt>
    <dgm:pt modelId="{C7C9519F-66C1-4BD1-859E-4006A8D2AF02}" type="parTrans" cxnId="{F72B16A4-B273-454C-8356-EC4F3062691D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82BC181-FF98-4D0B-9C39-B8A8D56CBD9A}" type="sibTrans" cxnId="{F72B16A4-B273-454C-8356-EC4F3062691D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39143C-5460-4DCA-B78C-131390C3983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i="1" dirty="0">
              <a:latin typeface="Arial" panose="020B0604020202020204" pitchFamily="34" charset="0"/>
              <a:cs typeface="Arial" panose="020B0604020202020204" pitchFamily="34" charset="0"/>
            </a:rPr>
            <a:t>El equipo es reparado</a:t>
          </a:r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4393B2ED-95D8-40F8-A433-0A627B010203}" type="parTrans" cxnId="{5C889474-3C9A-406C-8C09-B907532FE423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09DB29-6FBD-4ED4-A0AB-6781E6427228}" type="sibTrans" cxnId="{5C889474-3C9A-406C-8C09-B907532FE423}">
      <dgm:prSet/>
      <dgm:spPr/>
      <dgm:t>
        <a:bodyPr/>
        <a:lstStyle/>
        <a:p>
          <a:endParaRPr lang="es-E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A3DDC4-EA5B-4DC4-90BB-286D6D2BD7D6}" type="pres">
      <dgm:prSet presAssocID="{D1E34F88-1723-4A17-A1F7-E4C66D7C83B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ADC877-F979-46EA-920E-5AD46C97DE52}" type="pres">
      <dgm:prSet presAssocID="{68F71E25-45EB-471B-BBA7-A87EE5CE14E8}" presName="root1" presStyleCnt="0"/>
      <dgm:spPr/>
    </dgm:pt>
    <dgm:pt modelId="{BDC44650-0D44-450B-9607-2D151506C49C}" type="pres">
      <dgm:prSet presAssocID="{68F71E25-45EB-471B-BBA7-A87EE5CE14E8}" presName="LevelOneTextNode" presStyleLbl="node0" presStyleIdx="0" presStyleCnt="1">
        <dgm:presLayoutVars>
          <dgm:chPref val="3"/>
        </dgm:presLayoutVars>
      </dgm:prSet>
      <dgm:spPr/>
    </dgm:pt>
    <dgm:pt modelId="{36F01294-4C61-4CCB-A31C-6BED9310588F}" type="pres">
      <dgm:prSet presAssocID="{68F71E25-45EB-471B-BBA7-A87EE5CE14E8}" presName="level2hierChild" presStyleCnt="0"/>
      <dgm:spPr/>
    </dgm:pt>
    <dgm:pt modelId="{1FE6BA16-D1FC-4619-979F-6B1AC1217CCE}" type="pres">
      <dgm:prSet presAssocID="{3352BA89-8BD7-4F92-8E35-88AB18F7D833}" presName="conn2-1" presStyleLbl="parChTrans1D2" presStyleIdx="0" presStyleCnt="2"/>
      <dgm:spPr/>
    </dgm:pt>
    <dgm:pt modelId="{8C1ED322-5823-4392-90EF-5D53B489D941}" type="pres">
      <dgm:prSet presAssocID="{3352BA89-8BD7-4F92-8E35-88AB18F7D833}" presName="connTx" presStyleLbl="parChTrans1D2" presStyleIdx="0" presStyleCnt="2"/>
      <dgm:spPr/>
    </dgm:pt>
    <dgm:pt modelId="{73A8CEC6-4043-462D-BE73-4B237D63B320}" type="pres">
      <dgm:prSet presAssocID="{778FD2A1-FCA6-49AF-9088-87FC78BDBBA2}" presName="root2" presStyleCnt="0"/>
      <dgm:spPr/>
    </dgm:pt>
    <dgm:pt modelId="{AA4E3E93-AF95-45D5-BDFB-E81095038662}" type="pres">
      <dgm:prSet presAssocID="{778FD2A1-FCA6-49AF-9088-87FC78BDBBA2}" presName="LevelTwoTextNode" presStyleLbl="node2" presStyleIdx="0" presStyleCnt="2">
        <dgm:presLayoutVars>
          <dgm:chPref val="3"/>
        </dgm:presLayoutVars>
      </dgm:prSet>
      <dgm:spPr/>
    </dgm:pt>
    <dgm:pt modelId="{132923E3-036A-4207-806C-3CFC29DDD054}" type="pres">
      <dgm:prSet presAssocID="{778FD2A1-FCA6-49AF-9088-87FC78BDBBA2}" presName="level3hierChild" presStyleCnt="0"/>
      <dgm:spPr/>
    </dgm:pt>
    <dgm:pt modelId="{A5F17DEC-B313-4CBC-B61A-FE1FE4FED876}" type="pres">
      <dgm:prSet presAssocID="{AE19D1BE-4309-4F30-9EE9-DD87F3B0A108}" presName="conn2-1" presStyleLbl="parChTrans1D3" presStyleIdx="0" presStyleCnt="3"/>
      <dgm:spPr/>
    </dgm:pt>
    <dgm:pt modelId="{3940831D-F800-4ECA-86D2-C23E2C2724C8}" type="pres">
      <dgm:prSet presAssocID="{AE19D1BE-4309-4F30-9EE9-DD87F3B0A108}" presName="connTx" presStyleLbl="parChTrans1D3" presStyleIdx="0" presStyleCnt="3"/>
      <dgm:spPr/>
    </dgm:pt>
    <dgm:pt modelId="{04DCD0B4-43DC-408D-B2D0-99F154D611E3}" type="pres">
      <dgm:prSet presAssocID="{B883AAC0-18E0-490F-8DD6-B5C68CFF79C5}" presName="root2" presStyleCnt="0"/>
      <dgm:spPr/>
    </dgm:pt>
    <dgm:pt modelId="{9B2C7403-1EC7-4086-A567-3ABD124E9385}" type="pres">
      <dgm:prSet presAssocID="{B883AAC0-18E0-490F-8DD6-B5C68CFF79C5}" presName="LevelTwoTextNode" presStyleLbl="node3" presStyleIdx="0" presStyleCnt="3">
        <dgm:presLayoutVars>
          <dgm:chPref val="3"/>
        </dgm:presLayoutVars>
      </dgm:prSet>
      <dgm:spPr/>
    </dgm:pt>
    <dgm:pt modelId="{01D6D2AA-F730-4317-A321-BE9AACB9936E}" type="pres">
      <dgm:prSet presAssocID="{B883AAC0-18E0-490F-8DD6-B5C68CFF79C5}" presName="level3hierChild" presStyleCnt="0"/>
      <dgm:spPr/>
    </dgm:pt>
    <dgm:pt modelId="{A19A8583-4CC9-49C2-8EF6-7BFB6067945A}" type="pres">
      <dgm:prSet presAssocID="{72EDAEEA-4704-4438-89C9-BBBF221EE2A7}" presName="conn2-1" presStyleLbl="parChTrans1D3" presStyleIdx="1" presStyleCnt="3"/>
      <dgm:spPr/>
    </dgm:pt>
    <dgm:pt modelId="{44976E87-5F8D-425F-BE92-388D1941BF31}" type="pres">
      <dgm:prSet presAssocID="{72EDAEEA-4704-4438-89C9-BBBF221EE2A7}" presName="connTx" presStyleLbl="parChTrans1D3" presStyleIdx="1" presStyleCnt="3"/>
      <dgm:spPr/>
    </dgm:pt>
    <dgm:pt modelId="{35E12981-9B1E-413B-8A9A-9E3434990054}" type="pres">
      <dgm:prSet presAssocID="{C833077B-6FE3-48EF-8556-CFC82403AA83}" presName="root2" presStyleCnt="0"/>
      <dgm:spPr/>
    </dgm:pt>
    <dgm:pt modelId="{3885D75C-9A73-434B-9FEF-D66ABFC3750B}" type="pres">
      <dgm:prSet presAssocID="{C833077B-6FE3-48EF-8556-CFC82403AA83}" presName="LevelTwoTextNode" presStyleLbl="node3" presStyleIdx="1" presStyleCnt="3">
        <dgm:presLayoutVars>
          <dgm:chPref val="3"/>
        </dgm:presLayoutVars>
      </dgm:prSet>
      <dgm:spPr/>
    </dgm:pt>
    <dgm:pt modelId="{366CE68F-CBB8-49F6-8661-C406DB356C8F}" type="pres">
      <dgm:prSet presAssocID="{C833077B-6FE3-48EF-8556-CFC82403AA83}" presName="level3hierChild" presStyleCnt="0"/>
      <dgm:spPr/>
    </dgm:pt>
    <dgm:pt modelId="{56ED714D-6ACA-4066-B57B-E94773DBA5D1}" type="pres">
      <dgm:prSet presAssocID="{C7C9519F-66C1-4BD1-859E-4006A8D2AF02}" presName="conn2-1" presStyleLbl="parChTrans1D2" presStyleIdx="1" presStyleCnt="2"/>
      <dgm:spPr/>
    </dgm:pt>
    <dgm:pt modelId="{02709C3F-A77C-4409-99E3-37628396AC81}" type="pres">
      <dgm:prSet presAssocID="{C7C9519F-66C1-4BD1-859E-4006A8D2AF02}" presName="connTx" presStyleLbl="parChTrans1D2" presStyleIdx="1" presStyleCnt="2"/>
      <dgm:spPr/>
    </dgm:pt>
    <dgm:pt modelId="{578B054A-18D1-4F2C-A366-BEEC03E4C62E}" type="pres">
      <dgm:prSet presAssocID="{2AEE03E9-14D6-41C9-B924-023BB2F7F80B}" presName="root2" presStyleCnt="0"/>
      <dgm:spPr/>
    </dgm:pt>
    <dgm:pt modelId="{19B90F3E-F126-4570-97C0-E0768590FD47}" type="pres">
      <dgm:prSet presAssocID="{2AEE03E9-14D6-41C9-B924-023BB2F7F80B}" presName="LevelTwoTextNode" presStyleLbl="node2" presStyleIdx="1" presStyleCnt="2">
        <dgm:presLayoutVars>
          <dgm:chPref val="3"/>
        </dgm:presLayoutVars>
      </dgm:prSet>
      <dgm:spPr/>
    </dgm:pt>
    <dgm:pt modelId="{5108700E-E0DF-4D22-B3DC-2579DF127C0A}" type="pres">
      <dgm:prSet presAssocID="{2AEE03E9-14D6-41C9-B924-023BB2F7F80B}" presName="level3hierChild" presStyleCnt="0"/>
      <dgm:spPr/>
    </dgm:pt>
    <dgm:pt modelId="{9A1E518E-EA45-4503-A3D1-78135DDA3ECA}" type="pres">
      <dgm:prSet presAssocID="{4393B2ED-95D8-40F8-A433-0A627B010203}" presName="conn2-1" presStyleLbl="parChTrans1D3" presStyleIdx="2" presStyleCnt="3"/>
      <dgm:spPr/>
    </dgm:pt>
    <dgm:pt modelId="{21758FC7-8BD7-4C46-9003-8406B1B5D1C6}" type="pres">
      <dgm:prSet presAssocID="{4393B2ED-95D8-40F8-A433-0A627B010203}" presName="connTx" presStyleLbl="parChTrans1D3" presStyleIdx="2" presStyleCnt="3"/>
      <dgm:spPr/>
    </dgm:pt>
    <dgm:pt modelId="{489CB19A-D7EC-4422-AD11-9AF4E8958909}" type="pres">
      <dgm:prSet presAssocID="{3239143C-5460-4DCA-B78C-131390C39835}" presName="root2" presStyleCnt="0"/>
      <dgm:spPr/>
    </dgm:pt>
    <dgm:pt modelId="{7A597E88-4C11-43FA-B321-EF9C7474CBC6}" type="pres">
      <dgm:prSet presAssocID="{3239143C-5460-4DCA-B78C-131390C39835}" presName="LevelTwoTextNode" presStyleLbl="node3" presStyleIdx="2" presStyleCnt="3">
        <dgm:presLayoutVars>
          <dgm:chPref val="3"/>
        </dgm:presLayoutVars>
      </dgm:prSet>
      <dgm:spPr/>
    </dgm:pt>
    <dgm:pt modelId="{45D87B0E-C30F-4538-8F0E-9A9817EDB452}" type="pres">
      <dgm:prSet presAssocID="{3239143C-5460-4DCA-B78C-131390C39835}" presName="level3hierChild" presStyleCnt="0"/>
      <dgm:spPr/>
    </dgm:pt>
  </dgm:ptLst>
  <dgm:cxnLst>
    <dgm:cxn modelId="{6936E309-D2E5-411A-81D6-4E75AE490A8F}" type="presOf" srcId="{2AEE03E9-14D6-41C9-B924-023BB2F7F80B}" destId="{19B90F3E-F126-4570-97C0-E0768590FD47}" srcOrd="0" destOrd="0" presId="urn:microsoft.com/office/officeart/2005/8/layout/hierarchy2"/>
    <dgm:cxn modelId="{AF99C70F-DEA7-4EDB-81DD-9F2762E3F33B}" srcId="{D1E34F88-1723-4A17-A1F7-E4C66D7C83BC}" destId="{68F71E25-45EB-471B-BBA7-A87EE5CE14E8}" srcOrd="0" destOrd="0" parTransId="{790FA8B3-5C91-49B5-824C-B1CC5C282736}" sibTransId="{B028DB2A-9A36-4130-8DC2-21035E528A4D}"/>
    <dgm:cxn modelId="{3896E715-F5A8-46A4-AE83-5DFCC45F59D1}" type="presOf" srcId="{3239143C-5460-4DCA-B78C-131390C39835}" destId="{7A597E88-4C11-43FA-B321-EF9C7474CBC6}" srcOrd="0" destOrd="0" presId="urn:microsoft.com/office/officeart/2005/8/layout/hierarchy2"/>
    <dgm:cxn modelId="{6F95BF1A-00FF-4D16-AC15-411B999BCA19}" srcId="{68F71E25-45EB-471B-BBA7-A87EE5CE14E8}" destId="{778FD2A1-FCA6-49AF-9088-87FC78BDBBA2}" srcOrd="0" destOrd="0" parTransId="{3352BA89-8BD7-4F92-8E35-88AB18F7D833}" sibTransId="{28D1AD51-386E-417D-88E3-5464FA1B6721}"/>
    <dgm:cxn modelId="{16630937-2E77-4B58-AB1B-E8C8A2A56D62}" type="presOf" srcId="{D1E34F88-1723-4A17-A1F7-E4C66D7C83BC}" destId="{48A3DDC4-EA5B-4DC4-90BB-286D6D2BD7D6}" srcOrd="0" destOrd="0" presId="urn:microsoft.com/office/officeart/2005/8/layout/hierarchy2"/>
    <dgm:cxn modelId="{08957C38-F069-470D-9A19-E0242B3E3427}" type="presOf" srcId="{C7C9519F-66C1-4BD1-859E-4006A8D2AF02}" destId="{02709C3F-A77C-4409-99E3-37628396AC81}" srcOrd="1" destOrd="0" presId="urn:microsoft.com/office/officeart/2005/8/layout/hierarchy2"/>
    <dgm:cxn modelId="{172B344A-0149-42EE-889E-6E3788F69CD4}" type="presOf" srcId="{B883AAC0-18E0-490F-8DD6-B5C68CFF79C5}" destId="{9B2C7403-1EC7-4086-A567-3ABD124E9385}" srcOrd="0" destOrd="0" presId="urn:microsoft.com/office/officeart/2005/8/layout/hierarchy2"/>
    <dgm:cxn modelId="{6D671A72-ACA6-4B25-9E20-397148D2EC5D}" type="presOf" srcId="{AE19D1BE-4309-4F30-9EE9-DD87F3B0A108}" destId="{A5F17DEC-B313-4CBC-B61A-FE1FE4FED876}" srcOrd="0" destOrd="0" presId="urn:microsoft.com/office/officeart/2005/8/layout/hierarchy2"/>
    <dgm:cxn modelId="{5C889474-3C9A-406C-8C09-B907532FE423}" srcId="{2AEE03E9-14D6-41C9-B924-023BB2F7F80B}" destId="{3239143C-5460-4DCA-B78C-131390C39835}" srcOrd="0" destOrd="0" parTransId="{4393B2ED-95D8-40F8-A433-0A627B010203}" sibTransId="{5709DB29-6FBD-4ED4-A0AB-6781E6427228}"/>
    <dgm:cxn modelId="{223DC359-81D2-4A65-B64F-A8C45B27153F}" type="presOf" srcId="{4393B2ED-95D8-40F8-A433-0A627B010203}" destId="{9A1E518E-EA45-4503-A3D1-78135DDA3ECA}" srcOrd="0" destOrd="0" presId="urn:microsoft.com/office/officeart/2005/8/layout/hierarchy2"/>
    <dgm:cxn modelId="{7DF64682-5F47-4FC6-A46E-E066BB832F3B}" srcId="{778FD2A1-FCA6-49AF-9088-87FC78BDBBA2}" destId="{B883AAC0-18E0-490F-8DD6-B5C68CFF79C5}" srcOrd="0" destOrd="0" parTransId="{AE19D1BE-4309-4F30-9EE9-DD87F3B0A108}" sibTransId="{F6494FF0-5DE5-4533-AA59-A6A777FB51C4}"/>
    <dgm:cxn modelId="{2C32BE83-4377-4677-8D7B-EB2312A0DBD7}" type="presOf" srcId="{778FD2A1-FCA6-49AF-9088-87FC78BDBBA2}" destId="{AA4E3E93-AF95-45D5-BDFB-E81095038662}" srcOrd="0" destOrd="0" presId="urn:microsoft.com/office/officeart/2005/8/layout/hierarchy2"/>
    <dgm:cxn modelId="{8A152884-391F-491A-887E-4069B1F1FBE3}" type="presOf" srcId="{68F71E25-45EB-471B-BBA7-A87EE5CE14E8}" destId="{BDC44650-0D44-450B-9607-2D151506C49C}" srcOrd="0" destOrd="0" presId="urn:microsoft.com/office/officeart/2005/8/layout/hierarchy2"/>
    <dgm:cxn modelId="{B5F3258B-BBE4-4611-A46F-66EF2FC36155}" type="presOf" srcId="{72EDAEEA-4704-4438-89C9-BBBF221EE2A7}" destId="{44976E87-5F8D-425F-BE92-388D1941BF31}" srcOrd="1" destOrd="0" presId="urn:microsoft.com/office/officeart/2005/8/layout/hierarchy2"/>
    <dgm:cxn modelId="{813441A3-C7B9-4083-8DAC-25AB40F0801C}" type="presOf" srcId="{4393B2ED-95D8-40F8-A433-0A627B010203}" destId="{21758FC7-8BD7-4C46-9003-8406B1B5D1C6}" srcOrd="1" destOrd="0" presId="urn:microsoft.com/office/officeart/2005/8/layout/hierarchy2"/>
    <dgm:cxn modelId="{F72B16A4-B273-454C-8356-EC4F3062691D}" srcId="{68F71E25-45EB-471B-BBA7-A87EE5CE14E8}" destId="{2AEE03E9-14D6-41C9-B924-023BB2F7F80B}" srcOrd="1" destOrd="0" parTransId="{C7C9519F-66C1-4BD1-859E-4006A8D2AF02}" sibTransId="{882BC181-FF98-4D0B-9C39-B8A8D56CBD9A}"/>
    <dgm:cxn modelId="{350635B2-68F6-4EDA-960D-24107B95A83B}" type="presOf" srcId="{C833077B-6FE3-48EF-8556-CFC82403AA83}" destId="{3885D75C-9A73-434B-9FEF-D66ABFC3750B}" srcOrd="0" destOrd="0" presId="urn:microsoft.com/office/officeart/2005/8/layout/hierarchy2"/>
    <dgm:cxn modelId="{06C4F1BF-D118-48C2-A65D-69E744792960}" type="presOf" srcId="{3352BA89-8BD7-4F92-8E35-88AB18F7D833}" destId="{1FE6BA16-D1FC-4619-979F-6B1AC1217CCE}" srcOrd="0" destOrd="0" presId="urn:microsoft.com/office/officeart/2005/8/layout/hierarchy2"/>
    <dgm:cxn modelId="{F9296FC8-ED66-4FA8-B7BF-7E836965035F}" type="presOf" srcId="{AE19D1BE-4309-4F30-9EE9-DD87F3B0A108}" destId="{3940831D-F800-4ECA-86D2-C23E2C2724C8}" srcOrd="1" destOrd="0" presId="urn:microsoft.com/office/officeart/2005/8/layout/hierarchy2"/>
    <dgm:cxn modelId="{7803B4CE-7E4E-44FF-9CCF-B64736D1CA41}" type="presOf" srcId="{C7C9519F-66C1-4BD1-859E-4006A8D2AF02}" destId="{56ED714D-6ACA-4066-B57B-E94773DBA5D1}" srcOrd="0" destOrd="0" presId="urn:microsoft.com/office/officeart/2005/8/layout/hierarchy2"/>
    <dgm:cxn modelId="{8C9182DF-37AE-46A9-96BF-9C7D608C399F}" type="presOf" srcId="{3352BA89-8BD7-4F92-8E35-88AB18F7D833}" destId="{8C1ED322-5823-4392-90EF-5D53B489D941}" srcOrd="1" destOrd="0" presId="urn:microsoft.com/office/officeart/2005/8/layout/hierarchy2"/>
    <dgm:cxn modelId="{DE5B1DEB-9317-43BE-AF0F-5FF04CA23B1E}" type="presOf" srcId="{72EDAEEA-4704-4438-89C9-BBBF221EE2A7}" destId="{A19A8583-4CC9-49C2-8EF6-7BFB6067945A}" srcOrd="0" destOrd="0" presId="urn:microsoft.com/office/officeart/2005/8/layout/hierarchy2"/>
    <dgm:cxn modelId="{C7CEE4F3-DED5-4EEE-9F05-92E8CAC1BB4C}" srcId="{778FD2A1-FCA6-49AF-9088-87FC78BDBBA2}" destId="{C833077B-6FE3-48EF-8556-CFC82403AA83}" srcOrd="1" destOrd="0" parTransId="{72EDAEEA-4704-4438-89C9-BBBF221EE2A7}" sibTransId="{868E4134-E7B7-4916-828F-12CA4FF51BA9}"/>
    <dgm:cxn modelId="{DD631597-73C2-439C-8BB4-389F3750E82C}" type="presParOf" srcId="{48A3DDC4-EA5B-4DC4-90BB-286D6D2BD7D6}" destId="{B7ADC877-F979-46EA-920E-5AD46C97DE52}" srcOrd="0" destOrd="0" presId="urn:microsoft.com/office/officeart/2005/8/layout/hierarchy2"/>
    <dgm:cxn modelId="{67B327AC-9127-44C2-A4A3-D3B182CDD991}" type="presParOf" srcId="{B7ADC877-F979-46EA-920E-5AD46C97DE52}" destId="{BDC44650-0D44-450B-9607-2D151506C49C}" srcOrd="0" destOrd="0" presId="urn:microsoft.com/office/officeart/2005/8/layout/hierarchy2"/>
    <dgm:cxn modelId="{3D6CC23C-B4C7-4545-AED5-7C171A7C04C8}" type="presParOf" srcId="{B7ADC877-F979-46EA-920E-5AD46C97DE52}" destId="{36F01294-4C61-4CCB-A31C-6BED9310588F}" srcOrd="1" destOrd="0" presId="urn:microsoft.com/office/officeart/2005/8/layout/hierarchy2"/>
    <dgm:cxn modelId="{C1CE080C-45C1-4782-AEA0-55E7626C9B56}" type="presParOf" srcId="{36F01294-4C61-4CCB-A31C-6BED9310588F}" destId="{1FE6BA16-D1FC-4619-979F-6B1AC1217CCE}" srcOrd="0" destOrd="0" presId="urn:microsoft.com/office/officeart/2005/8/layout/hierarchy2"/>
    <dgm:cxn modelId="{5088396A-A453-4545-8068-8B71FD16B2F8}" type="presParOf" srcId="{1FE6BA16-D1FC-4619-979F-6B1AC1217CCE}" destId="{8C1ED322-5823-4392-90EF-5D53B489D941}" srcOrd="0" destOrd="0" presId="urn:microsoft.com/office/officeart/2005/8/layout/hierarchy2"/>
    <dgm:cxn modelId="{BBA39BFE-7C64-4D47-BCF7-732F9CEC355A}" type="presParOf" srcId="{36F01294-4C61-4CCB-A31C-6BED9310588F}" destId="{73A8CEC6-4043-462D-BE73-4B237D63B320}" srcOrd="1" destOrd="0" presId="urn:microsoft.com/office/officeart/2005/8/layout/hierarchy2"/>
    <dgm:cxn modelId="{CB884658-895B-4AEA-B4D1-0592B26D19E8}" type="presParOf" srcId="{73A8CEC6-4043-462D-BE73-4B237D63B320}" destId="{AA4E3E93-AF95-45D5-BDFB-E81095038662}" srcOrd="0" destOrd="0" presId="urn:microsoft.com/office/officeart/2005/8/layout/hierarchy2"/>
    <dgm:cxn modelId="{6EF2036B-F814-4F6A-93F2-093437F4AEE7}" type="presParOf" srcId="{73A8CEC6-4043-462D-BE73-4B237D63B320}" destId="{132923E3-036A-4207-806C-3CFC29DDD054}" srcOrd="1" destOrd="0" presId="urn:microsoft.com/office/officeart/2005/8/layout/hierarchy2"/>
    <dgm:cxn modelId="{6019BB35-6CE8-41D4-BBA7-1E3557375503}" type="presParOf" srcId="{132923E3-036A-4207-806C-3CFC29DDD054}" destId="{A5F17DEC-B313-4CBC-B61A-FE1FE4FED876}" srcOrd="0" destOrd="0" presId="urn:microsoft.com/office/officeart/2005/8/layout/hierarchy2"/>
    <dgm:cxn modelId="{6BDB8B4E-6712-4C3D-AA55-6B5154F3327E}" type="presParOf" srcId="{A5F17DEC-B313-4CBC-B61A-FE1FE4FED876}" destId="{3940831D-F800-4ECA-86D2-C23E2C2724C8}" srcOrd="0" destOrd="0" presId="urn:microsoft.com/office/officeart/2005/8/layout/hierarchy2"/>
    <dgm:cxn modelId="{0B538E08-D0FE-4C5C-AAB1-CC0263ADA15F}" type="presParOf" srcId="{132923E3-036A-4207-806C-3CFC29DDD054}" destId="{04DCD0B4-43DC-408D-B2D0-99F154D611E3}" srcOrd="1" destOrd="0" presId="urn:microsoft.com/office/officeart/2005/8/layout/hierarchy2"/>
    <dgm:cxn modelId="{185E1747-B8B6-4A0D-85B1-4BA4068D68DE}" type="presParOf" srcId="{04DCD0B4-43DC-408D-B2D0-99F154D611E3}" destId="{9B2C7403-1EC7-4086-A567-3ABD124E9385}" srcOrd="0" destOrd="0" presId="urn:microsoft.com/office/officeart/2005/8/layout/hierarchy2"/>
    <dgm:cxn modelId="{717D8633-9425-47CF-80B5-5799DF950653}" type="presParOf" srcId="{04DCD0B4-43DC-408D-B2D0-99F154D611E3}" destId="{01D6D2AA-F730-4317-A321-BE9AACB9936E}" srcOrd="1" destOrd="0" presId="urn:microsoft.com/office/officeart/2005/8/layout/hierarchy2"/>
    <dgm:cxn modelId="{6C40DC82-96D1-4E6A-A13B-63EE989F02CF}" type="presParOf" srcId="{132923E3-036A-4207-806C-3CFC29DDD054}" destId="{A19A8583-4CC9-49C2-8EF6-7BFB6067945A}" srcOrd="2" destOrd="0" presId="urn:microsoft.com/office/officeart/2005/8/layout/hierarchy2"/>
    <dgm:cxn modelId="{48C3DEEA-CB13-40D4-8FF8-8E45A9828885}" type="presParOf" srcId="{A19A8583-4CC9-49C2-8EF6-7BFB6067945A}" destId="{44976E87-5F8D-425F-BE92-388D1941BF31}" srcOrd="0" destOrd="0" presId="urn:microsoft.com/office/officeart/2005/8/layout/hierarchy2"/>
    <dgm:cxn modelId="{8BB2B343-A87F-4342-ABF4-E6469BE0DEBE}" type="presParOf" srcId="{132923E3-036A-4207-806C-3CFC29DDD054}" destId="{35E12981-9B1E-413B-8A9A-9E3434990054}" srcOrd="3" destOrd="0" presId="urn:microsoft.com/office/officeart/2005/8/layout/hierarchy2"/>
    <dgm:cxn modelId="{396B2DB5-9F69-4734-8392-4679115CCD4D}" type="presParOf" srcId="{35E12981-9B1E-413B-8A9A-9E3434990054}" destId="{3885D75C-9A73-434B-9FEF-D66ABFC3750B}" srcOrd="0" destOrd="0" presId="urn:microsoft.com/office/officeart/2005/8/layout/hierarchy2"/>
    <dgm:cxn modelId="{731882FD-5ECC-4F80-B851-C325AD772AED}" type="presParOf" srcId="{35E12981-9B1E-413B-8A9A-9E3434990054}" destId="{366CE68F-CBB8-49F6-8661-C406DB356C8F}" srcOrd="1" destOrd="0" presId="urn:microsoft.com/office/officeart/2005/8/layout/hierarchy2"/>
    <dgm:cxn modelId="{4E50C4E0-0E69-4A72-9A9E-353FDBDAC03F}" type="presParOf" srcId="{36F01294-4C61-4CCB-A31C-6BED9310588F}" destId="{56ED714D-6ACA-4066-B57B-E94773DBA5D1}" srcOrd="2" destOrd="0" presId="urn:microsoft.com/office/officeart/2005/8/layout/hierarchy2"/>
    <dgm:cxn modelId="{7A3FCE87-4098-4F92-B8E5-994EC5691F5B}" type="presParOf" srcId="{56ED714D-6ACA-4066-B57B-E94773DBA5D1}" destId="{02709C3F-A77C-4409-99E3-37628396AC81}" srcOrd="0" destOrd="0" presId="urn:microsoft.com/office/officeart/2005/8/layout/hierarchy2"/>
    <dgm:cxn modelId="{4983F818-885B-48AB-9CF6-8AB25A90EC81}" type="presParOf" srcId="{36F01294-4C61-4CCB-A31C-6BED9310588F}" destId="{578B054A-18D1-4F2C-A366-BEEC03E4C62E}" srcOrd="3" destOrd="0" presId="urn:microsoft.com/office/officeart/2005/8/layout/hierarchy2"/>
    <dgm:cxn modelId="{68CC81F4-859B-4C7C-8A10-06FBF505A088}" type="presParOf" srcId="{578B054A-18D1-4F2C-A366-BEEC03E4C62E}" destId="{19B90F3E-F126-4570-97C0-E0768590FD47}" srcOrd="0" destOrd="0" presId="urn:microsoft.com/office/officeart/2005/8/layout/hierarchy2"/>
    <dgm:cxn modelId="{D699C55C-817F-4033-8464-B9D41DEC5092}" type="presParOf" srcId="{578B054A-18D1-4F2C-A366-BEEC03E4C62E}" destId="{5108700E-E0DF-4D22-B3DC-2579DF127C0A}" srcOrd="1" destOrd="0" presId="urn:microsoft.com/office/officeart/2005/8/layout/hierarchy2"/>
    <dgm:cxn modelId="{4C89C435-9A73-4425-B90F-1FE1165459B1}" type="presParOf" srcId="{5108700E-E0DF-4D22-B3DC-2579DF127C0A}" destId="{9A1E518E-EA45-4503-A3D1-78135DDA3ECA}" srcOrd="0" destOrd="0" presId="urn:microsoft.com/office/officeart/2005/8/layout/hierarchy2"/>
    <dgm:cxn modelId="{0A3248E6-1329-4841-BE95-5FDDEA98A72E}" type="presParOf" srcId="{9A1E518E-EA45-4503-A3D1-78135DDA3ECA}" destId="{21758FC7-8BD7-4C46-9003-8406B1B5D1C6}" srcOrd="0" destOrd="0" presId="urn:microsoft.com/office/officeart/2005/8/layout/hierarchy2"/>
    <dgm:cxn modelId="{DE22714C-13B9-404B-BF56-8660510DEBE0}" type="presParOf" srcId="{5108700E-E0DF-4D22-B3DC-2579DF127C0A}" destId="{489CB19A-D7EC-4422-AD11-9AF4E8958909}" srcOrd="1" destOrd="0" presId="urn:microsoft.com/office/officeart/2005/8/layout/hierarchy2"/>
    <dgm:cxn modelId="{8A8BB135-92F5-4FBD-BF04-A48F0DB71436}" type="presParOf" srcId="{489CB19A-D7EC-4422-AD11-9AF4E8958909}" destId="{7A597E88-4C11-43FA-B321-EF9C7474CBC6}" srcOrd="0" destOrd="0" presId="urn:microsoft.com/office/officeart/2005/8/layout/hierarchy2"/>
    <dgm:cxn modelId="{5B1DD559-5D41-4396-8C24-2021BABD7E9E}" type="presParOf" srcId="{489CB19A-D7EC-4422-AD11-9AF4E8958909}" destId="{45D87B0E-C30F-4538-8F0E-9A9817EDB45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39500C-E637-43A9-8329-064E49F8FD5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E9B2DDE-4013-4856-8795-30548BA817A6}">
      <dgm:prSet phldrT="[Texto]"/>
      <dgm:spPr>
        <a:solidFill>
          <a:srgbClr val="FF6700"/>
        </a:solidFill>
      </dgm:spPr>
      <dgm:t>
        <a:bodyPr/>
        <a:lstStyle/>
        <a:p>
          <a:r>
            <a: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ALMACÉN CLT_REP</a:t>
          </a:r>
          <a:endParaRPr lang="es-ES" dirty="0"/>
        </a:p>
      </dgm:t>
    </dgm:pt>
    <dgm:pt modelId="{C6874B60-E70B-4B5E-9358-41B481385555}" type="parTrans" cxnId="{CD5A72C4-C4E7-4304-9FEB-899C9A45D380}">
      <dgm:prSet/>
      <dgm:spPr/>
      <dgm:t>
        <a:bodyPr/>
        <a:lstStyle/>
        <a:p>
          <a:endParaRPr lang="es-ES"/>
        </a:p>
      </dgm:t>
    </dgm:pt>
    <dgm:pt modelId="{70BC9B85-9F77-4A56-8249-37E1ADD74EC3}" type="sibTrans" cxnId="{CD5A72C4-C4E7-4304-9FEB-899C9A45D380}">
      <dgm:prSet/>
      <dgm:spPr/>
      <dgm:t>
        <a:bodyPr/>
        <a:lstStyle/>
        <a:p>
          <a:endParaRPr lang="es-ES"/>
        </a:p>
      </dgm:t>
    </dgm:pt>
    <dgm:pt modelId="{8DE38813-7E48-47FB-AB78-C865272F58D6}">
      <dgm:prSet phldrT="[Texto]"/>
      <dgm:spPr>
        <a:solidFill>
          <a:srgbClr val="FF6700"/>
        </a:solidFill>
      </dgm:spPr>
      <dgm:t>
        <a:bodyPr/>
        <a:lstStyle/>
        <a:p>
          <a:r>
            <a: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ALMACÉN CLT_PREST</a:t>
          </a:r>
          <a:endParaRPr lang="es-ES" dirty="0"/>
        </a:p>
      </dgm:t>
    </dgm:pt>
    <dgm:pt modelId="{7B110F2D-0A52-40E9-B3B1-A8930471F370}" type="parTrans" cxnId="{D96DDFC1-9EC6-46F1-8069-E444B7B49FFC}">
      <dgm:prSet/>
      <dgm:spPr/>
      <dgm:t>
        <a:bodyPr/>
        <a:lstStyle/>
        <a:p>
          <a:endParaRPr lang="es-ES"/>
        </a:p>
      </dgm:t>
    </dgm:pt>
    <dgm:pt modelId="{AFBE12DD-4191-4BC6-9A94-E0974E6B2EE1}" type="sibTrans" cxnId="{D96DDFC1-9EC6-46F1-8069-E444B7B49FFC}">
      <dgm:prSet/>
      <dgm:spPr/>
      <dgm:t>
        <a:bodyPr/>
        <a:lstStyle/>
        <a:p>
          <a:endParaRPr lang="es-ES"/>
        </a:p>
      </dgm:t>
    </dgm:pt>
    <dgm:pt modelId="{4B1B1D3C-BCAD-4357-9E16-85BB2F80623B}">
      <dgm:prSet phldrT="[Texto]"/>
      <dgm:spPr>
        <a:solidFill>
          <a:srgbClr val="FF6700"/>
        </a:solidFill>
      </dgm:spPr>
      <dgm:t>
        <a:bodyPr/>
        <a:lstStyle/>
        <a:p>
          <a:r>
            <a:rPr lang="es-MX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ALMACÉN CLT_DEF</a:t>
          </a:r>
          <a:endParaRPr lang="es-ES" dirty="0"/>
        </a:p>
      </dgm:t>
    </dgm:pt>
    <dgm:pt modelId="{B059F576-1979-413E-A7E6-55E121FCC648}" type="parTrans" cxnId="{59E71121-A4BD-4D1C-A472-69F1253A9049}">
      <dgm:prSet/>
      <dgm:spPr/>
      <dgm:t>
        <a:bodyPr/>
        <a:lstStyle/>
        <a:p>
          <a:endParaRPr lang="es-ES"/>
        </a:p>
      </dgm:t>
    </dgm:pt>
    <dgm:pt modelId="{D8786336-AA7B-4BF0-B8E0-26DDABC3CDCC}" type="sibTrans" cxnId="{59E71121-A4BD-4D1C-A472-69F1253A9049}">
      <dgm:prSet/>
      <dgm:spPr/>
      <dgm:t>
        <a:bodyPr/>
        <a:lstStyle/>
        <a:p>
          <a:endParaRPr lang="es-ES"/>
        </a:p>
      </dgm:t>
    </dgm:pt>
    <dgm:pt modelId="{F4EF2832-05C9-4CA2-8E06-28373E35474C}" type="pres">
      <dgm:prSet presAssocID="{FC39500C-E637-43A9-8329-064E49F8FD57}" presName="linearFlow" presStyleCnt="0">
        <dgm:presLayoutVars>
          <dgm:dir/>
          <dgm:resizeHandles val="exact"/>
        </dgm:presLayoutVars>
      </dgm:prSet>
      <dgm:spPr/>
    </dgm:pt>
    <dgm:pt modelId="{91314036-F269-4FEF-970A-91988C976EBF}" type="pres">
      <dgm:prSet presAssocID="{AE9B2DDE-4013-4856-8795-30548BA817A6}" presName="composite" presStyleCnt="0"/>
      <dgm:spPr/>
    </dgm:pt>
    <dgm:pt modelId="{04610BD5-A4A0-4071-8BDE-DA0B74FB55E7}" type="pres">
      <dgm:prSet presAssocID="{AE9B2DDE-4013-4856-8795-30548BA817A6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CCBB876-0FC7-4B44-A141-CC56119E42D0}" type="pres">
      <dgm:prSet presAssocID="{AE9B2DDE-4013-4856-8795-30548BA817A6}" presName="txShp" presStyleLbl="node1" presStyleIdx="0" presStyleCnt="3">
        <dgm:presLayoutVars>
          <dgm:bulletEnabled val="1"/>
        </dgm:presLayoutVars>
      </dgm:prSet>
      <dgm:spPr/>
    </dgm:pt>
    <dgm:pt modelId="{EF126091-0827-43BE-A4D7-E293F85640E1}" type="pres">
      <dgm:prSet presAssocID="{70BC9B85-9F77-4A56-8249-37E1ADD74EC3}" presName="spacing" presStyleCnt="0"/>
      <dgm:spPr/>
    </dgm:pt>
    <dgm:pt modelId="{C9172121-9B3B-4D69-B02A-7C232C277156}" type="pres">
      <dgm:prSet presAssocID="{8DE38813-7E48-47FB-AB78-C865272F58D6}" presName="composite" presStyleCnt="0"/>
      <dgm:spPr/>
    </dgm:pt>
    <dgm:pt modelId="{CCBFF9A5-BA14-4BE7-A1BF-E3E1268EB1BF}" type="pres">
      <dgm:prSet presAssocID="{8DE38813-7E48-47FB-AB78-C865272F58D6}" presName="imgShp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E7D5330-CCC2-487D-AC50-DCF5CBA8A44D}" type="pres">
      <dgm:prSet presAssocID="{8DE38813-7E48-47FB-AB78-C865272F58D6}" presName="txShp" presStyleLbl="node1" presStyleIdx="1" presStyleCnt="3">
        <dgm:presLayoutVars>
          <dgm:bulletEnabled val="1"/>
        </dgm:presLayoutVars>
      </dgm:prSet>
      <dgm:spPr/>
    </dgm:pt>
    <dgm:pt modelId="{9C6946B5-68A5-4F06-BD83-D95967A471C1}" type="pres">
      <dgm:prSet presAssocID="{AFBE12DD-4191-4BC6-9A94-E0974E6B2EE1}" presName="spacing" presStyleCnt="0"/>
      <dgm:spPr/>
    </dgm:pt>
    <dgm:pt modelId="{024936C9-C6BC-419E-94B9-BE0B34D3DBBB}" type="pres">
      <dgm:prSet presAssocID="{4B1B1D3C-BCAD-4357-9E16-85BB2F80623B}" presName="composite" presStyleCnt="0"/>
      <dgm:spPr/>
    </dgm:pt>
    <dgm:pt modelId="{A17E0637-9AD8-4E3C-ABEB-AE50C5A9907A}" type="pres">
      <dgm:prSet presAssocID="{4B1B1D3C-BCAD-4357-9E16-85BB2F80623B}" presName="imgShp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2CF9173-2497-44FC-8913-A20841B7CB0E}" type="pres">
      <dgm:prSet presAssocID="{4B1B1D3C-BCAD-4357-9E16-85BB2F80623B}" presName="txShp" presStyleLbl="node1" presStyleIdx="2" presStyleCnt="3">
        <dgm:presLayoutVars>
          <dgm:bulletEnabled val="1"/>
        </dgm:presLayoutVars>
      </dgm:prSet>
      <dgm:spPr/>
    </dgm:pt>
  </dgm:ptLst>
  <dgm:cxnLst>
    <dgm:cxn modelId="{59E71121-A4BD-4D1C-A472-69F1253A9049}" srcId="{FC39500C-E637-43A9-8329-064E49F8FD57}" destId="{4B1B1D3C-BCAD-4357-9E16-85BB2F80623B}" srcOrd="2" destOrd="0" parTransId="{B059F576-1979-413E-A7E6-55E121FCC648}" sibTransId="{D8786336-AA7B-4BF0-B8E0-26DDABC3CDCC}"/>
    <dgm:cxn modelId="{85BEF144-E682-4D76-881A-C969CF2FBC8B}" type="presOf" srcId="{FC39500C-E637-43A9-8329-064E49F8FD57}" destId="{F4EF2832-05C9-4CA2-8E06-28373E35474C}" srcOrd="0" destOrd="0" presId="urn:microsoft.com/office/officeart/2005/8/layout/vList3"/>
    <dgm:cxn modelId="{AC8BBF5A-B7B1-417E-B46E-7A27159F886D}" type="presOf" srcId="{4B1B1D3C-BCAD-4357-9E16-85BB2F80623B}" destId="{C2CF9173-2497-44FC-8913-A20841B7CB0E}" srcOrd="0" destOrd="0" presId="urn:microsoft.com/office/officeart/2005/8/layout/vList3"/>
    <dgm:cxn modelId="{A5C080AB-41D2-4285-8EFE-B2821D037716}" type="presOf" srcId="{8DE38813-7E48-47FB-AB78-C865272F58D6}" destId="{6E7D5330-CCC2-487D-AC50-DCF5CBA8A44D}" srcOrd="0" destOrd="0" presId="urn:microsoft.com/office/officeart/2005/8/layout/vList3"/>
    <dgm:cxn modelId="{D96DDFC1-9EC6-46F1-8069-E444B7B49FFC}" srcId="{FC39500C-E637-43A9-8329-064E49F8FD57}" destId="{8DE38813-7E48-47FB-AB78-C865272F58D6}" srcOrd="1" destOrd="0" parTransId="{7B110F2D-0A52-40E9-B3B1-A8930471F370}" sibTransId="{AFBE12DD-4191-4BC6-9A94-E0974E6B2EE1}"/>
    <dgm:cxn modelId="{CD5A72C4-C4E7-4304-9FEB-899C9A45D380}" srcId="{FC39500C-E637-43A9-8329-064E49F8FD57}" destId="{AE9B2DDE-4013-4856-8795-30548BA817A6}" srcOrd="0" destOrd="0" parTransId="{C6874B60-E70B-4B5E-9358-41B481385555}" sibTransId="{70BC9B85-9F77-4A56-8249-37E1ADD74EC3}"/>
    <dgm:cxn modelId="{E89EC5F0-C8B8-4005-A969-DE97691E9FF4}" type="presOf" srcId="{AE9B2DDE-4013-4856-8795-30548BA817A6}" destId="{3CCBB876-0FC7-4B44-A141-CC56119E42D0}" srcOrd="0" destOrd="0" presId="urn:microsoft.com/office/officeart/2005/8/layout/vList3"/>
    <dgm:cxn modelId="{5C276C68-99AD-42ED-9279-9AF7EFE70389}" type="presParOf" srcId="{F4EF2832-05C9-4CA2-8E06-28373E35474C}" destId="{91314036-F269-4FEF-970A-91988C976EBF}" srcOrd="0" destOrd="0" presId="urn:microsoft.com/office/officeart/2005/8/layout/vList3"/>
    <dgm:cxn modelId="{DC6BAAEB-F6D9-49A6-97A8-E0ACB7A36568}" type="presParOf" srcId="{91314036-F269-4FEF-970A-91988C976EBF}" destId="{04610BD5-A4A0-4071-8BDE-DA0B74FB55E7}" srcOrd="0" destOrd="0" presId="urn:microsoft.com/office/officeart/2005/8/layout/vList3"/>
    <dgm:cxn modelId="{9451C354-C08A-4EA9-901E-8103286D3266}" type="presParOf" srcId="{91314036-F269-4FEF-970A-91988C976EBF}" destId="{3CCBB876-0FC7-4B44-A141-CC56119E42D0}" srcOrd="1" destOrd="0" presId="urn:microsoft.com/office/officeart/2005/8/layout/vList3"/>
    <dgm:cxn modelId="{DCDB535B-64BE-4C8C-8F94-6D6207A78B3B}" type="presParOf" srcId="{F4EF2832-05C9-4CA2-8E06-28373E35474C}" destId="{EF126091-0827-43BE-A4D7-E293F85640E1}" srcOrd="1" destOrd="0" presId="urn:microsoft.com/office/officeart/2005/8/layout/vList3"/>
    <dgm:cxn modelId="{6006975A-3B6C-4D13-9A8B-6C04700A36A1}" type="presParOf" srcId="{F4EF2832-05C9-4CA2-8E06-28373E35474C}" destId="{C9172121-9B3B-4D69-B02A-7C232C277156}" srcOrd="2" destOrd="0" presId="urn:microsoft.com/office/officeart/2005/8/layout/vList3"/>
    <dgm:cxn modelId="{6C93A549-689B-401B-98EE-E749DD6AC580}" type="presParOf" srcId="{C9172121-9B3B-4D69-B02A-7C232C277156}" destId="{CCBFF9A5-BA14-4BE7-A1BF-E3E1268EB1BF}" srcOrd="0" destOrd="0" presId="urn:microsoft.com/office/officeart/2005/8/layout/vList3"/>
    <dgm:cxn modelId="{1B66ACF2-C491-4621-9AFA-6632B957EAD2}" type="presParOf" srcId="{C9172121-9B3B-4D69-B02A-7C232C277156}" destId="{6E7D5330-CCC2-487D-AC50-DCF5CBA8A44D}" srcOrd="1" destOrd="0" presId="urn:microsoft.com/office/officeart/2005/8/layout/vList3"/>
    <dgm:cxn modelId="{8F024E5D-23F6-40CC-B3FD-1B9F23E5C9A4}" type="presParOf" srcId="{F4EF2832-05C9-4CA2-8E06-28373E35474C}" destId="{9C6946B5-68A5-4F06-BD83-D95967A471C1}" srcOrd="3" destOrd="0" presId="urn:microsoft.com/office/officeart/2005/8/layout/vList3"/>
    <dgm:cxn modelId="{8DBF6024-FE7E-445E-A3DB-F4066D9AF97D}" type="presParOf" srcId="{F4EF2832-05C9-4CA2-8E06-28373E35474C}" destId="{024936C9-C6BC-419E-94B9-BE0B34D3DBBB}" srcOrd="4" destOrd="0" presId="urn:microsoft.com/office/officeart/2005/8/layout/vList3"/>
    <dgm:cxn modelId="{FE714D9D-8312-4257-A748-5C74AECE7C92}" type="presParOf" srcId="{024936C9-C6BC-419E-94B9-BE0B34D3DBBB}" destId="{A17E0637-9AD8-4E3C-ABEB-AE50C5A9907A}" srcOrd="0" destOrd="0" presId="urn:microsoft.com/office/officeart/2005/8/layout/vList3"/>
    <dgm:cxn modelId="{4221BCEB-0EC3-480A-BBBD-7836C18C2EA9}" type="presParOf" srcId="{024936C9-C6BC-419E-94B9-BE0B34D3DBBB}" destId="{C2CF9173-2497-44FC-8913-A20841B7CB0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0D8D3-B4C7-4F14-9AAB-6A3D0B924F1C}">
      <dsp:nvSpPr>
        <dsp:cNvPr id="0" name=""/>
        <dsp:cNvSpPr/>
      </dsp:nvSpPr>
      <dsp:spPr>
        <a:xfrm>
          <a:off x="3118131" y="1434584"/>
          <a:ext cx="6838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387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42207" y="1476728"/>
        <a:ext cx="35723" cy="7151"/>
      </dsp:txXfrm>
    </dsp:sp>
    <dsp:sp modelId="{EF35E136-E094-4265-934C-E19BC7D8B3EF}">
      <dsp:nvSpPr>
        <dsp:cNvPr id="0" name=""/>
        <dsp:cNvSpPr/>
      </dsp:nvSpPr>
      <dsp:spPr>
        <a:xfrm>
          <a:off x="13513" y="548379"/>
          <a:ext cx="3106418" cy="18638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5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5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1" kern="1200" dirty="0">
              <a:latin typeface="Arial" panose="020B0604020202020204" pitchFamily="34" charset="0"/>
              <a:cs typeface="Arial" panose="020B0604020202020204" pitchFamily="34" charset="0"/>
            </a:rPr>
            <a:t>PRIMERAS VALIDACIONES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>
              <a:latin typeface="Arial" panose="020B0604020202020204" pitchFamily="34" charset="0"/>
              <a:cs typeface="Arial" panose="020B0604020202020204" pitchFamily="34" charset="0"/>
            </a:rPr>
            <a:t>.Solicitar documento de identidad.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>
              <a:latin typeface="Arial" panose="020B0604020202020204" pitchFamily="34" charset="0"/>
              <a:cs typeface="Arial" panose="020B0604020202020204" pitchFamily="34" charset="0"/>
            </a:rPr>
            <a:t>.Recomendar respaldar los datos.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>
              <a:latin typeface="Arial" panose="020B0604020202020204" pitchFamily="34" charset="0"/>
              <a:cs typeface="Arial" panose="020B0604020202020204" pitchFamily="34" charset="0"/>
            </a:rPr>
            <a:t>.Desactivación de claves y patrones de bloqueo.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kern="1200" dirty="0">
              <a:latin typeface="Arial" panose="020B0604020202020204" pitchFamily="34" charset="0"/>
              <a:cs typeface="Arial" panose="020B0604020202020204" pitchFamily="34" charset="0"/>
            </a:rPr>
            <a:t>.Opción buscar mi iPhone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13" y="548379"/>
        <a:ext cx="3106418" cy="1863850"/>
      </dsp:txXfrm>
    </dsp:sp>
    <dsp:sp modelId="{E1F5B0F4-4816-4C36-97D2-B16D53B9ED4C}">
      <dsp:nvSpPr>
        <dsp:cNvPr id="0" name=""/>
        <dsp:cNvSpPr/>
      </dsp:nvSpPr>
      <dsp:spPr>
        <a:xfrm>
          <a:off x="6939026" y="1434584"/>
          <a:ext cx="6838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387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263102" y="1476728"/>
        <a:ext cx="35723" cy="7151"/>
      </dsp:txXfrm>
    </dsp:sp>
    <dsp:sp modelId="{34AF9305-58E2-47B8-99DB-C625264426F9}">
      <dsp:nvSpPr>
        <dsp:cNvPr id="0" name=""/>
        <dsp:cNvSpPr/>
      </dsp:nvSpPr>
      <dsp:spPr>
        <a:xfrm>
          <a:off x="3834407" y="548379"/>
          <a:ext cx="3106418" cy="18638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>
              <a:latin typeface="Arial" panose="020B0604020202020204" pitchFamily="34" charset="0"/>
              <a:cs typeface="Arial" panose="020B0604020202020204" pitchFamily="34" charset="0"/>
            </a:rPr>
            <a:t>INFORMAR AL CLIENTE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" panose="020B0604020202020204" pitchFamily="34" charset="0"/>
              <a:cs typeface="Arial" panose="020B0604020202020204" pitchFamily="34" charset="0"/>
            </a:rPr>
            <a:t>.Tiempo aproximado de retorno.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" panose="020B0604020202020204" pitchFamily="34" charset="0"/>
              <a:cs typeface="Arial" panose="020B0604020202020204" pitchFamily="34" charset="0"/>
            </a:rPr>
            <a:t>.Entrega del folleto de reparación.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" panose="020B0604020202020204" pitchFamily="34" charset="0"/>
              <a:cs typeface="Arial" panose="020B0604020202020204" pitchFamily="34" charset="0"/>
            </a:rPr>
            <a:t>.Costos ( Diagnósticos, reparación).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" panose="020B0604020202020204" pitchFamily="34" charset="0"/>
              <a:cs typeface="Arial" panose="020B0604020202020204" pitchFamily="34" charset="0"/>
            </a:rPr>
            <a:t>.Verificar ambos terminales.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" panose="020B0604020202020204" pitchFamily="34" charset="0"/>
              <a:cs typeface="Arial" panose="020B0604020202020204" pitchFamily="34" charset="0"/>
            </a:rPr>
            <a:t>. Ofrecer ajuste por los días de internamiento.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34407" y="548379"/>
        <a:ext cx="3106418" cy="1863850"/>
      </dsp:txXfrm>
    </dsp:sp>
    <dsp:sp modelId="{0CAB0FB0-3A6E-45CD-B51A-575D75C68954}">
      <dsp:nvSpPr>
        <dsp:cNvPr id="0" name=""/>
        <dsp:cNvSpPr/>
      </dsp:nvSpPr>
      <dsp:spPr>
        <a:xfrm>
          <a:off x="1940797" y="2410429"/>
          <a:ext cx="7267713" cy="683876"/>
        </a:xfrm>
        <a:custGeom>
          <a:avLst/>
          <a:gdLst/>
          <a:ahLst/>
          <a:cxnLst/>
          <a:rect l="0" t="0" r="0" b="0"/>
          <a:pathLst>
            <a:path>
              <a:moveTo>
                <a:pt x="7267713" y="0"/>
              </a:moveTo>
              <a:lnTo>
                <a:pt x="7267713" y="359038"/>
              </a:lnTo>
              <a:lnTo>
                <a:pt x="0" y="359038"/>
              </a:lnTo>
              <a:lnTo>
                <a:pt x="0" y="683876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92085" y="2748792"/>
        <a:ext cx="365137" cy="7151"/>
      </dsp:txXfrm>
    </dsp:sp>
    <dsp:sp modelId="{D866B2E1-2C2C-42E5-BCAF-ED131E11071D}">
      <dsp:nvSpPr>
        <dsp:cNvPr id="0" name=""/>
        <dsp:cNvSpPr/>
      </dsp:nvSpPr>
      <dsp:spPr>
        <a:xfrm>
          <a:off x="7655302" y="548379"/>
          <a:ext cx="3106418" cy="18638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>
              <a:latin typeface="Arial" panose="020B0604020202020204" pitchFamily="34" charset="0"/>
              <a:cs typeface="Arial" panose="020B0604020202020204" pitchFamily="34" charset="0"/>
            </a:rPr>
            <a:t>PRIMERA VISITA CLIENTE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" panose="020B0604020202020204" pitchFamily="34" charset="0"/>
              <a:cs typeface="Arial" panose="020B0604020202020204" pitchFamily="34" charset="0"/>
            </a:rPr>
            <a:t>.Registrar el aspecto físico.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" panose="020B0604020202020204" pitchFamily="34" charset="0"/>
              <a:cs typeface="Arial" panose="020B0604020202020204" pitchFamily="34" charset="0"/>
            </a:rPr>
            <a:t>.Empacar el terminal y accesorios.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" panose="020B0604020202020204" pitchFamily="34" charset="0"/>
              <a:cs typeface="Arial" panose="020B0604020202020204" pitchFamily="34" charset="0"/>
            </a:rPr>
            <a:t>.Imprimir 3 copias del formato de reparación .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latin typeface="Arial" panose="020B0604020202020204" pitchFamily="34" charset="0"/>
              <a:cs typeface="Arial" panose="020B0604020202020204" pitchFamily="34" charset="0"/>
            </a:rPr>
            <a:t>.Solicitar celular o correo de contacto.</a:t>
          </a:r>
        </a:p>
      </dsp:txBody>
      <dsp:txXfrm>
        <a:off x="7655302" y="548379"/>
        <a:ext cx="3106418" cy="1863850"/>
      </dsp:txXfrm>
    </dsp:sp>
    <dsp:sp modelId="{6B15326A-75D3-4FA7-9F4F-B7B02D553531}">
      <dsp:nvSpPr>
        <dsp:cNvPr id="0" name=""/>
        <dsp:cNvSpPr/>
      </dsp:nvSpPr>
      <dsp:spPr>
        <a:xfrm>
          <a:off x="3866281" y="4012911"/>
          <a:ext cx="6838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387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90357" y="4055055"/>
        <a:ext cx="35723" cy="7151"/>
      </dsp:txXfrm>
    </dsp:sp>
    <dsp:sp modelId="{2344B58F-F312-4887-8C9B-1BEEADD1BA18}">
      <dsp:nvSpPr>
        <dsp:cNvPr id="0" name=""/>
        <dsp:cNvSpPr/>
      </dsp:nvSpPr>
      <dsp:spPr>
        <a:xfrm>
          <a:off x="13513" y="3126706"/>
          <a:ext cx="3854567" cy="18638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kern="1200" dirty="0">
              <a:latin typeface="Arial" panose="020B0604020202020204" pitchFamily="34" charset="0"/>
              <a:cs typeface="Arial" panose="020B0604020202020204" pitchFamily="34" charset="0"/>
            </a:rPr>
            <a:t>SEGUNDA VISITA DEL CLIENTE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0" kern="1200" dirty="0">
              <a:latin typeface="Arial" panose="020B0604020202020204" pitchFamily="34" charset="0"/>
              <a:cs typeface="Arial" panose="020B0604020202020204" pitchFamily="34" charset="0"/>
            </a:rPr>
            <a:t>.Explicar diagnostico y solución.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0" kern="1200" dirty="0">
              <a:latin typeface="Arial" panose="020B0604020202020204" pitchFamily="34" charset="0"/>
              <a:cs typeface="Arial" panose="020B0604020202020204" pitchFamily="34" charset="0"/>
            </a:rPr>
            <a:t>.Validar devolución de terminal o generar penalidad.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0" kern="1200" dirty="0">
              <a:latin typeface="Arial" panose="020B0604020202020204" pitchFamily="34" charset="0"/>
              <a:cs typeface="Arial" panose="020B0604020202020204" pitchFamily="34" charset="0"/>
            </a:rPr>
            <a:t>.Ofrecer ajuste en recibo, siempre y cuando el cliente no haya utilizado el servicio durante el internamiento.</a:t>
          </a:r>
        </a:p>
      </dsp:txBody>
      <dsp:txXfrm>
        <a:off x="13513" y="3126706"/>
        <a:ext cx="3854567" cy="1863850"/>
      </dsp:txXfrm>
    </dsp:sp>
    <dsp:sp modelId="{98386807-9A0E-4240-9772-D3D6C27A7D54}">
      <dsp:nvSpPr>
        <dsp:cNvPr id="0" name=""/>
        <dsp:cNvSpPr/>
      </dsp:nvSpPr>
      <dsp:spPr>
        <a:xfrm>
          <a:off x="4582557" y="3126706"/>
          <a:ext cx="3106418" cy="18638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kern="1200" dirty="0">
              <a:latin typeface="Arial" panose="020B0604020202020204" pitchFamily="34" charset="0"/>
              <a:cs typeface="Arial" panose="020B0604020202020204" pitchFamily="34" charset="0"/>
            </a:rPr>
            <a:t>EMPAQUE DE DOCUMENTOS: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>
              <a:latin typeface="Arial" panose="020B0604020202020204" pitchFamily="34" charset="0"/>
              <a:cs typeface="Arial" panose="020B0604020202020204" pitchFamily="34" charset="0"/>
            </a:rPr>
            <a:t>.Hacer firmar a cliente los documentos de reparación.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kern="1200" dirty="0">
              <a:latin typeface="Arial" panose="020B0604020202020204" pitchFamily="34" charset="0"/>
              <a:cs typeface="Arial" panose="020B0604020202020204" pitchFamily="34" charset="0"/>
            </a:rPr>
            <a:t>.Empacar documentos con una etiqueta externa que indique (archivo, </a:t>
          </a:r>
          <a:r>
            <a:rPr lang="es-PE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fecha,TP</a:t>
          </a:r>
          <a:r>
            <a:rPr lang="es-PE" sz="1600" kern="1200" dirty="0">
              <a:latin typeface="Arial" panose="020B0604020202020204" pitchFamily="34" charset="0"/>
              <a:cs typeface="Arial" panose="020B0604020202020204" pitchFamily="34" charset="0"/>
            </a:rPr>
            <a:t>, contenido)</a:t>
          </a:r>
        </a:p>
      </dsp:txBody>
      <dsp:txXfrm>
        <a:off x="4582557" y="3126706"/>
        <a:ext cx="3106418" cy="1863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44650-0D44-450B-9607-2D151506C49C}">
      <dsp:nvSpPr>
        <dsp:cNvPr id="0" name=""/>
        <dsp:cNvSpPr/>
      </dsp:nvSpPr>
      <dsp:spPr>
        <a:xfrm>
          <a:off x="1354" y="2557914"/>
          <a:ext cx="2467583" cy="1233791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i="1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Cliente llega a TP con su terminal defectuoso.</a:t>
          </a:r>
        </a:p>
      </dsp:txBody>
      <dsp:txXfrm>
        <a:off x="37491" y="2594051"/>
        <a:ext cx="2395309" cy="1161517"/>
      </dsp:txXfrm>
    </dsp:sp>
    <dsp:sp modelId="{1FE6BA16-D1FC-4619-979F-6B1AC1217CCE}">
      <dsp:nvSpPr>
        <dsp:cNvPr id="0" name=""/>
        <dsp:cNvSpPr/>
      </dsp:nvSpPr>
      <dsp:spPr>
        <a:xfrm rot="18770822">
          <a:off x="2236741" y="2623050"/>
          <a:ext cx="1451427" cy="39375"/>
        </a:xfrm>
        <a:custGeom>
          <a:avLst/>
          <a:gdLst/>
          <a:ahLst/>
          <a:cxnLst/>
          <a:rect l="0" t="0" r="0" b="0"/>
          <a:pathLst>
            <a:path>
              <a:moveTo>
                <a:pt x="0" y="19687"/>
              </a:moveTo>
              <a:lnTo>
                <a:pt x="1451427" y="19687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26169" y="2606452"/>
        <a:ext cx="72571" cy="72571"/>
      </dsp:txXfrm>
    </dsp:sp>
    <dsp:sp modelId="{AA4E3E93-AF95-45D5-BDFB-E81095038662}">
      <dsp:nvSpPr>
        <dsp:cNvPr id="0" name=""/>
        <dsp:cNvSpPr/>
      </dsp:nvSpPr>
      <dsp:spPr>
        <a:xfrm>
          <a:off x="3455971" y="1493769"/>
          <a:ext cx="2467583" cy="123379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i="1" kern="1200" dirty="0">
              <a:latin typeface="Arial" panose="020B0604020202020204" pitchFamily="34" charset="0"/>
              <a:cs typeface="Arial" panose="020B0604020202020204" pitchFamily="34" charset="0"/>
            </a:rPr>
            <a:t>Cliente aplica para el préstamo de un terminal temporal.</a:t>
          </a:r>
        </a:p>
      </dsp:txBody>
      <dsp:txXfrm>
        <a:off x="3492108" y="1529906"/>
        <a:ext cx="2395309" cy="1161517"/>
      </dsp:txXfrm>
    </dsp:sp>
    <dsp:sp modelId="{A5F17DEC-B313-4CBC-B61A-FE1FE4FED876}">
      <dsp:nvSpPr>
        <dsp:cNvPr id="0" name=""/>
        <dsp:cNvSpPr/>
      </dsp:nvSpPr>
      <dsp:spPr>
        <a:xfrm rot="19457599">
          <a:off x="5809304" y="1736262"/>
          <a:ext cx="1215535" cy="39375"/>
        </a:xfrm>
        <a:custGeom>
          <a:avLst/>
          <a:gdLst/>
          <a:ahLst/>
          <a:cxnLst/>
          <a:rect l="0" t="0" r="0" b="0"/>
          <a:pathLst>
            <a:path>
              <a:moveTo>
                <a:pt x="0" y="19687"/>
              </a:moveTo>
              <a:lnTo>
                <a:pt x="1215535" y="19687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86683" y="1725561"/>
        <a:ext cx="60776" cy="60776"/>
      </dsp:txXfrm>
    </dsp:sp>
    <dsp:sp modelId="{9B2C7403-1EC7-4086-A567-3ABD124E9385}">
      <dsp:nvSpPr>
        <dsp:cNvPr id="0" name=""/>
        <dsp:cNvSpPr/>
      </dsp:nvSpPr>
      <dsp:spPr>
        <a:xfrm>
          <a:off x="6910588" y="784339"/>
          <a:ext cx="2467583" cy="123379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i="1" kern="1200" dirty="0">
              <a:latin typeface="Arial" panose="020B0604020202020204" pitchFamily="34" charset="0"/>
              <a:cs typeface="Arial" panose="020B0604020202020204" pitchFamily="34" charset="0"/>
            </a:rPr>
            <a:t>El equipo es reparado</a:t>
          </a:r>
          <a:r>
            <a:rPr lang="es-ES" sz="21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>
        <a:off x="6946725" y="820476"/>
        <a:ext cx="2395309" cy="1161517"/>
      </dsp:txXfrm>
    </dsp:sp>
    <dsp:sp modelId="{A19A8583-4CC9-49C2-8EF6-7BFB6067945A}">
      <dsp:nvSpPr>
        <dsp:cNvPr id="0" name=""/>
        <dsp:cNvSpPr/>
      </dsp:nvSpPr>
      <dsp:spPr>
        <a:xfrm rot="2142401">
          <a:off x="5809304" y="2445692"/>
          <a:ext cx="1215535" cy="39375"/>
        </a:xfrm>
        <a:custGeom>
          <a:avLst/>
          <a:gdLst/>
          <a:ahLst/>
          <a:cxnLst/>
          <a:rect l="0" t="0" r="0" b="0"/>
          <a:pathLst>
            <a:path>
              <a:moveTo>
                <a:pt x="0" y="19687"/>
              </a:moveTo>
              <a:lnTo>
                <a:pt x="1215535" y="19687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86683" y="2434991"/>
        <a:ext cx="60776" cy="60776"/>
      </dsp:txXfrm>
    </dsp:sp>
    <dsp:sp modelId="{3885D75C-9A73-434B-9FEF-D66ABFC3750B}">
      <dsp:nvSpPr>
        <dsp:cNvPr id="0" name=""/>
        <dsp:cNvSpPr/>
      </dsp:nvSpPr>
      <dsp:spPr>
        <a:xfrm>
          <a:off x="6910588" y="2203199"/>
          <a:ext cx="2467583" cy="123379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i="1" kern="1200" dirty="0">
              <a:latin typeface="Arial" panose="020B0604020202020204" pitchFamily="34" charset="0"/>
              <a:cs typeface="Arial" panose="020B0604020202020204" pitchFamily="34" charset="0"/>
            </a:rPr>
            <a:t>Se realiza la devolución del terminal de préstamo</a:t>
          </a:r>
          <a:r>
            <a:rPr lang="es-ES" sz="21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>
        <a:off x="6946725" y="2239336"/>
        <a:ext cx="2395309" cy="1161517"/>
      </dsp:txXfrm>
    </dsp:sp>
    <dsp:sp modelId="{56ED714D-6ACA-4066-B57B-E94773DBA5D1}">
      <dsp:nvSpPr>
        <dsp:cNvPr id="0" name=""/>
        <dsp:cNvSpPr/>
      </dsp:nvSpPr>
      <dsp:spPr>
        <a:xfrm rot="2829178">
          <a:off x="2236741" y="3687195"/>
          <a:ext cx="1451427" cy="39375"/>
        </a:xfrm>
        <a:custGeom>
          <a:avLst/>
          <a:gdLst/>
          <a:ahLst/>
          <a:cxnLst/>
          <a:rect l="0" t="0" r="0" b="0"/>
          <a:pathLst>
            <a:path>
              <a:moveTo>
                <a:pt x="0" y="19687"/>
              </a:moveTo>
              <a:lnTo>
                <a:pt x="1451427" y="19687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26169" y="3670597"/>
        <a:ext cx="72571" cy="72571"/>
      </dsp:txXfrm>
    </dsp:sp>
    <dsp:sp modelId="{19B90F3E-F126-4570-97C0-E0768590FD47}">
      <dsp:nvSpPr>
        <dsp:cNvPr id="0" name=""/>
        <dsp:cNvSpPr/>
      </dsp:nvSpPr>
      <dsp:spPr>
        <a:xfrm>
          <a:off x="3455971" y="3622060"/>
          <a:ext cx="2467583" cy="123379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i="1" kern="1200" dirty="0">
              <a:latin typeface="Arial" panose="020B0604020202020204" pitchFamily="34" charset="0"/>
              <a:cs typeface="Arial" panose="020B0604020202020204" pitchFamily="34" charset="0"/>
            </a:rPr>
            <a:t>Cliente no aplica para el préstamo de un terminal.</a:t>
          </a:r>
        </a:p>
      </dsp:txBody>
      <dsp:txXfrm>
        <a:off x="3492108" y="3658197"/>
        <a:ext cx="2395309" cy="1161517"/>
      </dsp:txXfrm>
    </dsp:sp>
    <dsp:sp modelId="{9A1E518E-EA45-4503-A3D1-78135DDA3ECA}">
      <dsp:nvSpPr>
        <dsp:cNvPr id="0" name=""/>
        <dsp:cNvSpPr/>
      </dsp:nvSpPr>
      <dsp:spPr>
        <a:xfrm>
          <a:off x="5923555" y="4219268"/>
          <a:ext cx="987033" cy="39375"/>
        </a:xfrm>
        <a:custGeom>
          <a:avLst/>
          <a:gdLst/>
          <a:ahLst/>
          <a:cxnLst/>
          <a:rect l="0" t="0" r="0" b="0"/>
          <a:pathLst>
            <a:path>
              <a:moveTo>
                <a:pt x="0" y="19687"/>
              </a:moveTo>
              <a:lnTo>
                <a:pt x="987033" y="19687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92396" y="4214280"/>
        <a:ext cx="49351" cy="49351"/>
      </dsp:txXfrm>
    </dsp:sp>
    <dsp:sp modelId="{7A597E88-4C11-43FA-B321-EF9C7474CBC6}">
      <dsp:nvSpPr>
        <dsp:cNvPr id="0" name=""/>
        <dsp:cNvSpPr/>
      </dsp:nvSpPr>
      <dsp:spPr>
        <a:xfrm>
          <a:off x="6910588" y="3622060"/>
          <a:ext cx="2467583" cy="1233791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i="1" kern="1200" dirty="0">
              <a:latin typeface="Arial" panose="020B0604020202020204" pitchFamily="34" charset="0"/>
              <a:cs typeface="Arial" panose="020B0604020202020204" pitchFamily="34" charset="0"/>
            </a:rPr>
            <a:t>El equipo es reparado</a:t>
          </a:r>
          <a:r>
            <a:rPr lang="es-ES" sz="21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>
        <a:off x="6946725" y="3658197"/>
        <a:ext cx="2395309" cy="1161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BB876-0FC7-4B44-A141-CC56119E42D0}">
      <dsp:nvSpPr>
        <dsp:cNvPr id="0" name=""/>
        <dsp:cNvSpPr/>
      </dsp:nvSpPr>
      <dsp:spPr>
        <a:xfrm rot="10800000">
          <a:off x="808342" y="1783"/>
          <a:ext cx="2423496" cy="791650"/>
        </a:xfrm>
        <a:prstGeom prst="homePlate">
          <a:avLst/>
        </a:prstGeom>
        <a:solidFill>
          <a:srgbClr val="FF67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096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ALMACÉN CLT_REP</a:t>
          </a:r>
          <a:endParaRPr lang="es-ES" sz="1900" kern="1200" dirty="0"/>
        </a:p>
      </dsp:txBody>
      <dsp:txXfrm rot="10800000">
        <a:off x="1006254" y="1783"/>
        <a:ext cx="2225584" cy="791650"/>
      </dsp:txXfrm>
    </dsp:sp>
    <dsp:sp modelId="{04610BD5-A4A0-4071-8BDE-DA0B74FB55E7}">
      <dsp:nvSpPr>
        <dsp:cNvPr id="0" name=""/>
        <dsp:cNvSpPr/>
      </dsp:nvSpPr>
      <dsp:spPr>
        <a:xfrm>
          <a:off x="412516" y="1783"/>
          <a:ext cx="791650" cy="7916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D5330-CCC2-487D-AC50-DCF5CBA8A44D}">
      <dsp:nvSpPr>
        <dsp:cNvPr id="0" name=""/>
        <dsp:cNvSpPr/>
      </dsp:nvSpPr>
      <dsp:spPr>
        <a:xfrm rot="10800000">
          <a:off x="808342" y="1029748"/>
          <a:ext cx="2423496" cy="791650"/>
        </a:xfrm>
        <a:prstGeom prst="homePlate">
          <a:avLst/>
        </a:prstGeom>
        <a:solidFill>
          <a:srgbClr val="FF67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096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ALMACÉN CLT_PREST</a:t>
          </a:r>
          <a:endParaRPr lang="es-ES" sz="1900" kern="1200" dirty="0"/>
        </a:p>
      </dsp:txBody>
      <dsp:txXfrm rot="10800000">
        <a:off x="1006254" y="1029748"/>
        <a:ext cx="2225584" cy="791650"/>
      </dsp:txXfrm>
    </dsp:sp>
    <dsp:sp modelId="{CCBFF9A5-BA14-4BE7-A1BF-E3E1268EB1BF}">
      <dsp:nvSpPr>
        <dsp:cNvPr id="0" name=""/>
        <dsp:cNvSpPr/>
      </dsp:nvSpPr>
      <dsp:spPr>
        <a:xfrm>
          <a:off x="412516" y="1029748"/>
          <a:ext cx="791650" cy="7916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F9173-2497-44FC-8913-A20841B7CB0E}">
      <dsp:nvSpPr>
        <dsp:cNvPr id="0" name=""/>
        <dsp:cNvSpPr/>
      </dsp:nvSpPr>
      <dsp:spPr>
        <a:xfrm rot="10800000">
          <a:off x="808342" y="2057712"/>
          <a:ext cx="2423496" cy="791650"/>
        </a:xfrm>
        <a:prstGeom prst="homePlate">
          <a:avLst/>
        </a:prstGeom>
        <a:solidFill>
          <a:srgbClr val="FF67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096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ALMACÉN CLT_DEF</a:t>
          </a:r>
          <a:endParaRPr lang="es-ES" sz="1900" kern="1200" dirty="0"/>
        </a:p>
      </dsp:txBody>
      <dsp:txXfrm rot="10800000">
        <a:off x="1006254" y="2057712"/>
        <a:ext cx="2225584" cy="791650"/>
      </dsp:txXfrm>
    </dsp:sp>
    <dsp:sp modelId="{A17E0637-9AD8-4E3C-ABEB-AE50C5A9907A}">
      <dsp:nvSpPr>
        <dsp:cNvPr id="0" name=""/>
        <dsp:cNvSpPr/>
      </dsp:nvSpPr>
      <dsp:spPr>
        <a:xfrm>
          <a:off x="412516" y="2057712"/>
          <a:ext cx="791650" cy="7916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6232"/>
          </a:xfrm>
          <a:prstGeom prst="rect">
            <a:avLst/>
          </a:prstGeom>
        </p:spPr>
        <p:txBody>
          <a:bodyPr vert="horz" lIns="92290" tIns="46145" rIns="92290" bIns="4614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593124" y="0"/>
            <a:ext cx="4278842" cy="336232"/>
          </a:xfrm>
          <a:prstGeom prst="rect">
            <a:avLst/>
          </a:prstGeom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46B9238-2537-4246-A484-9D221316DFF9}" type="datetimeFigureOut">
              <a:rPr lang="es-ES"/>
              <a:pPr/>
              <a:t>06/11/2017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387251"/>
            <a:ext cx="4278842" cy="336232"/>
          </a:xfrm>
          <a:prstGeom prst="rect">
            <a:avLst/>
          </a:prstGeom>
        </p:spPr>
        <p:txBody>
          <a:bodyPr vert="horz" lIns="92290" tIns="46145" rIns="92290" bIns="4614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593124" y="6387251"/>
            <a:ext cx="4278842" cy="336232"/>
          </a:xfrm>
          <a:prstGeom prst="rect">
            <a:avLst/>
          </a:prstGeom>
        </p:spPr>
        <p:txBody>
          <a:bodyPr vert="horz" wrap="square" lIns="92290" tIns="46145" rIns="92290" bIns="4614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10DEB1B-C30B-49C5-A3A9-B28441399989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369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6232"/>
          </a:xfrm>
          <a:prstGeom prst="rect">
            <a:avLst/>
          </a:prstGeom>
        </p:spPr>
        <p:txBody>
          <a:bodyPr vert="horz" lIns="92290" tIns="46145" rIns="92290" bIns="4614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593124" y="0"/>
            <a:ext cx="4278842" cy="336232"/>
          </a:xfrm>
          <a:prstGeom prst="rect">
            <a:avLst/>
          </a:prstGeom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4110C3F-16D5-4E94-8740-79974E03A10E}" type="datetimeFigureOut">
              <a:rPr lang="es-ES"/>
              <a:pPr/>
              <a:t>06/11/2017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4825"/>
            <a:ext cx="4479925" cy="2520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5" rIns="92290" bIns="46145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87426" y="3194209"/>
            <a:ext cx="7899399" cy="3026092"/>
          </a:xfrm>
          <a:prstGeom prst="rect">
            <a:avLst/>
          </a:prstGeom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387251"/>
            <a:ext cx="4278842" cy="336232"/>
          </a:xfrm>
          <a:prstGeom prst="rect">
            <a:avLst/>
          </a:prstGeom>
        </p:spPr>
        <p:txBody>
          <a:bodyPr vert="horz" lIns="92290" tIns="46145" rIns="92290" bIns="4614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593124" y="6387251"/>
            <a:ext cx="4278842" cy="336232"/>
          </a:xfrm>
          <a:prstGeom prst="rect">
            <a:avLst/>
          </a:prstGeom>
        </p:spPr>
        <p:txBody>
          <a:bodyPr vert="horz" wrap="square" lIns="92290" tIns="46145" rIns="92290" bIns="4614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FB7055-1622-47FE-8A47-F090D473B2DA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241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4825"/>
            <a:ext cx="4479925" cy="2520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B7055-1622-47FE-8A47-F090D473B2DA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252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DOA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: equipo defectuoso en origen, no funciona desde el primer momento, y que no salió a la venta.(Dead of </a:t>
            </a:r>
            <a:r>
              <a:rPr lang="es-MX" sz="1200" dirty="0" err="1">
                <a:latin typeface="Arial" panose="020B0604020202020204" pitchFamily="34" charset="0"/>
                <a:cs typeface="Arial" panose="020B0604020202020204" pitchFamily="34" charset="0"/>
              </a:rPr>
              <a:t>arrive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B7055-1622-47FE-8A47-F090D473B2DA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83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4825"/>
            <a:ext cx="4479925" cy="252095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s-ES" dirty="0"/>
          </a:p>
          <a:p>
            <a:endParaRPr lang="es-ES" baseline="0" dirty="0"/>
          </a:p>
          <a:p>
            <a:endParaRPr lang="es-ES" baseline="0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B7055-1622-47FE-8A47-F090D473B2DA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32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3490891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7" name="Marcador de número de diapositiva 15"/>
          <p:cNvSpPr>
            <a:spLocks noGrp="1"/>
          </p:cNvSpPr>
          <p:nvPr>
            <p:ph type="sldNum" sz="quarter" idx="4"/>
          </p:nvPr>
        </p:nvSpPr>
        <p:spPr>
          <a:xfrm>
            <a:off x="477909" y="6515380"/>
            <a:ext cx="624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>
                <a:solidFill>
                  <a:srgbClr val="FF9900"/>
                </a:solidFill>
                <a:latin typeface="DIN Next LT Pro"/>
                <a:cs typeface="DIN Next LT Pro"/>
              </a:defRPr>
            </a:lvl1pPr>
          </a:lstStyle>
          <a:p>
            <a:fld id="{2ED97E70-32F7-554B-8131-F0F7AD4F9E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834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15"/>
          <p:cNvSpPr>
            <a:spLocks noGrp="1"/>
          </p:cNvSpPr>
          <p:nvPr>
            <p:ph type="sldNum" sz="quarter" idx="4"/>
          </p:nvPr>
        </p:nvSpPr>
        <p:spPr>
          <a:xfrm>
            <a:off x="477909" y="6515380"/>
            <a:ext cx="624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>
                <a:solidFill>
                  <a:srgbClr val="FF9900"/>
                </a:solidFill>
                <a:latin typeface="DIN Next LT Pro"/>
                <a:cs typeface="DIN Next LT Pro"/>
              </a:defRPr>
            </a:lvl1pPr>
          </a:lstStyle>
          <a:p>
            <a:fld id="{2ED97E70-32F7-554B-8131-F0F7AD4F9E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386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7" name="Marcador de número de diapositiva 15"/>
          <p:cNvSpPr>
            <a:spLocks noGrp="1"/>
          </p:cNvSpPr>
          <p:nvPr>
            <p:ph type="sldNum" sz="quarter" idx="4"/>
          </p:nvPr>
        </p:nvSpPr>
        <p:spPr>
          <a:xfrm>
            <a:off x="477909" y="6515380"/>
            <a:ext cx="624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>
                <a:solidFill>
                  <a:srgbClr val="FF9900"/>
                </a:solidFill>
                <a:latin typeface="DIN Next LT Pro"/>
                <a:cs typeface="DIN Next LT Pro"/>
              </a:defRPr>
            </a:lvl1pPr>
          </a:lstStyle>
          <a:p>
            <a:fld id="{2ED97E70-32F7-554B-8131-F0F7AD4F9E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7851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8" name="Marcador de número de diapositiva 15"/>
          <p:cNvSpPr>
            <a:spLocks noGrp="1"/>
          </p:cNvSpPr>
          <p:nvPr>
            <p:ph type="sldNum" sz="quarter" idx="4"/>
          </p:nvPr>
        </p:nvSpPr>
        <p:spPr>
          <a:xfrm>
            <a:off x="477909" y="6515380"/>
            <a:ext cx="624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>
                <a:solidFill>
                  <a:srgbClr val="FF9900"/>
                </a:solidFill>
                <a:latin typeface="DIN Next LT Pro"/>
                <a:cs typeface="DIN Next LT Pro"/>
              </a:defRPr>
            </a:lvl1pPr>
          </a:lstStyle>
          <a:p>
            <a:fld id="{2ED97E70-32F7-554B-8131-F0F7AD4F9E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4449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10" name="Marcador de número de diapositiva 15"/>
          <p:cNvSpPr>
            <a:spLocks noGrp="1"/>
          </p:cNvSpPr>
          <p:nvPr>
            <p:ph type="sldNum" sz="quarter" idx="10"/>
          </p:nvPr>
        </p:nvSpPr>
        <p:spPr>
          <a:xfrm>
            <a:off x="477909" y="6515380"/>
            <a:ext cx="624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>
                <a:solidFill>
                  <a:srgbClr val="FF9900"/>
                </a:solidFill>
                <a:latin typeface="DIN Next LT Pro"/>
                <a:cs typeface="DIN Next LT Pro"/>
              </a:defRPr>
            </a:lvl1pPr>
          </a:lstStyle>
          <a:p>
            <a:fld id="{2ED97E70-32F7-554B-8131-F0F7AD4F9E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463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6" name="Marcador de número de diapositiva 15"/>
          <p:cNvSpPr>
            <a:spLocks noGrp="1"/>
          </p:cNvSpPr>
          <p:nvPr>
            <p:ph type="sldNum" sz="quarter" idx="4"/>
          </p:nvPr>
        </p:nvSpPr>
        <p:spPr>
          <a:xfrm>
            <a:off x="477909" y="6515380"/>
            <a:ext cx="624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>
                <a:solidFill>
                  <a:srgbClr val="FF9900"/>
                </a:solidFill>
                <a:latin typeface="DIN Next LT Pro"/>
                <a:cs typeface="DIN Next LT Pro"/>
              </a:defRPr>
            </a:lvl1pPr>
          </a:lstStyle>
          <a:p>
            <a:fld id="{2ED97E70-32F7-554B-8131-F0F7AD4F9E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4834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15"/>
          <p:cNvSpPr>
            <a:spLocks noGrp="1"/>
          </p:cNvSpPr>
          <p:nvPr>
            <p:ph type="sldNum" sz="quarter" idx="4"/>
          </p:nvPr>
        </p:nvSpPr>
        <p:spPr>
          <a:xfrm>
            <a:off x="477909" y="6515380"/>
            <a:ext cx="624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>
                <a:solidFill>
                  <a:srgbClr val="FF9900"/>
                </a:solidFill>
                <a:latin typeface="DIN Next LT Pro"/>
                <a:cs typeface="DIN Next LT Pro"/>
              </a:defRPr>
            </a:lvl1pPr>
          </a:lstStyle>
          <a:p>
            <a:fld id="{2ED97E70-32F7-554B-8131-F0F7AD4F9E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4802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8" name="Marcador de número de diapositiva 15"/>
          <p:cNvSpPr>
            <a:spLocks noGrp="1"/>
          </p:cNvSpPr>
          <p:nvPr>
            <p:ph type="sldNum" sz="quarter" idx="4"/>
          </p:nvPr>
        </p:nvSpPr>
        <p:spPr>
          <a:xfrm>
            <a:off x="477909" y="6515380"/>
            <a:ext cx="624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>
                <a:solidFill>
                  <a:srgbClr val="FF9900"/>
                </a:solidFill>
                <a:latin typeface="DIN Next LT Pro"/>
                <a:cs typeface="DIN Next LT Pro"/>
              </a:defRPr>
            </a:lvl1pPr>
          </a:lstStyle>
          <a:p>
            <a:fld id="{2ED97E70-32F7-554B-8131-F0F7AD4F9E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4323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9" name="Marcador de número de diapositiva 15"/>
          <p:cNvSpPr>
            <a:spLocks noGrp="1"/>
          </p:cNvSpPr>
          <p:nvPr>
            <p:ph type="sldNum" sz="quarter" idx="4"/>
          </p:nvPr>
        </p:nvSpPr>
        <p:spPr>
          <a:xfrm>
            <a:off x="477909" y="6515380"/>
            <a:ext cx="624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>
                <a:solidFill>
                  <a:srgbClr val="FF9900"/>
                </a:solidFill>
                <a:latin typeface="DIN Next LT Pro"/>
                <a:cs typeface="DIN Next LT Pro"/>
              </a:defRPr>
            </a:lvl1pPr>
          </a:lstStyle>
          <a:p>
            <a:fld id="{2ED97E70-32F7-554B-8131-F0F7AD4F9E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7067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40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3762915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036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470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2028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82537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8118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6449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5598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9739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004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07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2897127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>
                <a:solidFill>
                  <a:prstClr val="white"/>
                </a:solidFill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882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>
                <a:solidFill>
                  <a:prstClr val="white"/>
                </a:solidFill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180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>
                <a:solidFill>
                  <a:prstClr val="white"/>
                </a:solidFill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6751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52DE2E-8280-F548-812A-A2E2C39F3B72}" type="slidenum">
              <a:rPr lang="es-ES" smtClean="0">
                <a:solidFill>
                  <a:prstClr val="white"/>
                </a:solidFill>
              </a:rPr>
              <a:pPr/>
              <a:t>‹Nº›</a:t>
            </a:fld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1524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52DE2E-8280-F548-812A-A2E2C39F3B72}" type="slidenum">
              <a:rPr lang="es-ES" smtClean="0">
                <a:solidFill>
                  <a:prstClr val="white"/>
                </a:solidFill>
              </a:rPr>
              <a:pPr/>
              <a:t>‹Nº›</a:t>
            </a:fld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419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>
                <a:solidFill>
                  <a:prstClr val="white"/>
                </a:solidFill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11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>
                <a:solidFill>
                  <a:prstClr val="white"/>
                </a:solidFill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396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>
                <a:solidFill>
                  <a:prstClr val="white"/>
                </a:solidFill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9044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>
                <a:solidFill>
                  <a:prstClr val="white"/>
                </a:solidFill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075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165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52DE2E-8280-F548-812A-A2E2C39F3B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5309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31705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95632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3078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9318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01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4203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3034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338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2075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220C6B5-CE5E-0344-8F32-EFD9C731125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5283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852DE2E-8280-F548-812A-A2E2C39F3B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56188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530D1-69A1-4571-830F-74D3151DCA8E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1692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91799-A107-423A-86EB-F058D660FB79}" type="slidenum">
              <a:rPr lang="es-PE" smtClean="0"/>
              <a:pPr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346725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4E0A2-5DA2-4796-9070-7908029CC30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5274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9AC62-F0BA-4D99-B47A-D50BE8E39FAE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6931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B29B-1D5A-48F7-AEC6-96241DD97BD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99129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05316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4724400" y="6537278"/>
            <a:ext cx="2743200" cy="252436"/>
          </a:xfrm>
        </p:spPr>
        <p:txBody>
          <a:bodyPr/>
          <a:lstStyle/>
          <a:p>
            <a:fld id="{042671FB-81D5-4A92-9CF4-1DA43FE0B17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3843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AEF37-16EE-4F13-9D06-E159C7EFF0F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95476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6DD6B-D579-425E-AC07-AD4E0FA4E10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3805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638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38048984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04205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ítulo 1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4724400" y="6537278"/>
            <a:ext cx="2743200" cy="252436"/>
          </a:xfrm>
        </p:spPr>
        <p:txBody>
          <a:bodyPr/>
          <a:lstStyle/>
          <a:p>
            <a:fld id="{F129FDDE-C897-4738-AA77-D3902B2BFD1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199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asterisco-33.jpg"/>
          <p:cNvPicPr>
            <a:picLocks noChangeAspect="1"/>
          </p:cNvPicPr>
          <p:nvPr userDrawn="1"/>
        </p:nvPicPr>
        <p:blipFill>
          <a:blip r:embed="rId2"/>
          <a:srcRect l="21201" t="17101" r="18800" b="13231"/>
          <a:stretch>
            <a:fillRect/>
          </a:stretch>
        </p:blipFill>
        <p:spPr bwMode="auto">
          <a:xfrm>
            <a:off x="560917" y="395289"/>
            <a:ext cx="54186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196975"/>
            <a:ext cx="10972800" cy="42370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título 1"/>
          <p:cNvSpPr>
            <a:spLocks noGrp="1"/>
          </p:cNvSpPr>
          <p:nvPr>
            <p:ph type="title"/>
          </p:nvPr>
        </p:nvSpPr>
        <p:spPr>
          <a:xfrm>
            <a:off x="1203440" y="295252"/>
            <a:ext cx="10330581" cy="5763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13514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376058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00425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DIN Next LT Pro" charset="0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77250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8.jp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arco naranj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095" cy="6858000"/>
          </a:xfrm>
          <a:prstGeom prst="rect">
            <a:avLst/>
          </a:prstGeom>
        </p:spPr>
      </p:pic>
      <p:sp>
        <p:nvSpPr>
          <p:cNvPr id="12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27092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/>
          </a:p>
        </p:txBody>
      </p:sp>
      <p:sp>
        <p:nvSpPr>
          <p:cNvPr id="13" name="Rectángulo 10"/>
          <p:cNvSpPr>
            <a:spLocks noChangeArrowheads="1"/>
          </p:cNvSpPr>
          <p:nvPr/>
        </p:nvSpPr>
        <p:spPr bwMode="auto">
          <a:xfrm>
            <a:off x="143934" y="6572132"/>
            <a:ext cx="5661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000" i="1" dirty="0" err="1">
                <a:solidFill>
                  <a:srgbClr val="FFFFFF"/>
                </a:solidFill>
                <a:latin typeface="Arial"/>
                <a:cs typeface="Arial"/>
              </a:rPr>
              <a:t>entel</a:t>
            </a:r>
            <a:r>
              <a:rPr lang="es-ES" sz="1000" i="1" dirty="0">
                <a:solidFill>
                  <a:srgbClr val="FFFFFF"/>
                </a:solidFill>
                <a:latin typeface="Arial"/>
                <a:cs typeface="Arial"/>
              </a:rPr>
              <a:t> _</a:t>
            </a:r>
          </a:p>
        </p:txBody>
      </p:sp>
      <p:pic>
        <p:nvPicPr>
          <p:cNvPr id="14" name="Imagen 11" descr="asterisco-33.jpg"/>
          <p:cNvPicPr>
            <a:picLocks noChangeAspect="1"/>
          </p:cNvPicPr>
          <p:nvPr/>
        </p:nvPicPr>
        <p:blipFill>
          <a:blip r:embed="rId13"/>
          <a:srcRect l="21201" t="17101" r="18800" b="13231"/>
          <a:stretch>
            <a:fillRect/>
          </a:stretch>
        </p:blipFill>
        <p:spPr bwMode="auto">
          <a:xfrm>
            <a:off x="560917" y="395289"/>
            <a:ext cx="54186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 Imagen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986" y="6594627"/>
            <a:ext cx="957724" cy="1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arco azul_asterisco-1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095" cy="6858000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460" y="6594898"/>
            <a:ext cx="956248" cy="175826"/>
          </a:xfrm>
          <a:prstGeom prst="rect">
            <a:avLst/>
          </a:prstGeom>
        </p:spPr>
      </p:pic>
      <p:sp>
        <p:nvSpPr>
          <p:cNvPr id="14" name="Rectángulo 10"/>
          <p:cNvSpPr>
            <a:spLocks noChangeArrowheads="1"/>
          </p:cNvSpPr>
          <p:nvPr/>
        </p:nvSpPr>
        <p:spPr bwMode="auto">
          <a:xfrm>
            <a:off x="143934" y="6572456"/>
            <a:ext cx="5661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000" i="1" dirty="0" err="1">
                <a:solidFill>
                  <a:srgbClr val="FFFFFF"/>
                </a:solidFill>
                <a:latin typeface="Arial"/>
                <a:cs typeface="Arial"/>
              </a:rPr>
              <a:t>entel</a:t>
            </a:r>
            <a:r>
              <a:rPr lang="es-ES" sz="1000" i="1" dirty="0">
                <a:solidFill>
                  <a:srgbClr val="FFFFFF"/>
                </a:solidFill>
                <a:latin typeface="Arial"/>
                <a:cs typeface="Arial"/>
              </a:rPr>
              <a:t> _</a:t>
            </a:r>
          </a:p>
        </p:txBody>
      </p:sp>
      <p:pic>
        <p:nvPicPr>
          <p:cNvPr id="15" name="Imagen 11" descr="asterisco-33.jpg"/>
          <p:cNvPicPr>
            <a:picLocks noChangeAspect="1"/>
          </p:cNvPicPr>
          <p:nvPr/>
        </p:nvPicPr>
        <p:blipFill>
          <a:blip r:embed="rId14"/>
          <a:srcRect l="21201" t="17101" r="18800" b="13231"/>
          <a:stretch>
            <a:fillRect/>
          </a:stretch>
        </p:blipFill>
        <p:spPr bwMode="auto">
          <a:xfrm>
            <a:off x="560917" y="395289"/>
            <a:ext cx="54186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Marcador de número de diapositiva 15"/>
          <p:cNvSpPr>
            <a:spLocks noGrp="1"/>
          </p:cNvSpPr>
          <p:nvPr>
            <p:ph type="sldNum" sz="quarter" idx="4"/>
          </p:nvPr>
        </p:nvSpPr>
        <p:spPr>
          <a:xfrm>
            <a:off x="504576" y="6515380"/>
            <a:ext cx="624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>
                <a:solidFill>
                  <a:srgbClr val="FF9900"/>
                </a:solidFill>
                <a:latin typeface="Arial"/>
                <a:cs typeface="Arial"/>
              </a:defRPr>
            </a:lvl1pPr>
          </a:lstStyle>
          <a:p>
            <a:fld id="{2ED97E70-32F7-554B-8131-F0F7AD4F9E4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719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10"/>
          <p:cNvSpPr>
            <a:spLocks noChangeArrowheads="1"/>
          </p:cNvSpPr>
          <p:nvPr/>
        </p:nvSpPr>
        <p:spPr bwMode="auto">
          <a:xfrm>
            <a:off x="143934" y="6572485"/>
            <a:ext cx="5661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0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entel</a:t>
            </a:r>
            <a:r>
              <a:rPr lang="es-ES" sz="1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_</a:t>
            </a: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27092" y="6539203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rgbClr val="FF9900"/>
                </a:solidFill>
                <a:latin typeface="Arial"/>
                <a:cs typeface="Arial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F129FDDE-C897-4738-AA77-D3902B2BFD1B}" type="slidenum">
              <a:rPr lang="es-E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kern="0" dirty="0"/>
          </a:p>
        </p:txBody>
      </p:sp>
      <p:pic>
        <p:nvPicPr>
          <p:cNvPr id="6" name="5 Imagen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985" y="6594627"/>
            <a:ext cx="957723" cy="1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2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arco naranj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095" cy="6858000"/>
          </a:xfrm>
          <a:prstGeom prst="rect">
            <a:avLst/>
          </a:prstGeom>
        </p:spPr>
      </p:pic>
      <p:sp>
        <p:nvSpPr>
          <p:cNvPr id="12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27092" y="6539474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F129FDDE-C897-4738-AA77-D3902B2BFD1B}" type="slidenum">
              <a:rPr lang="es-ES" kern="0" smtClean="0">
                <a:solidFill>
                  <a:prstClr val="white"/>
                </a:solidFill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 kern="0" dirty="0">
              <a:solidFill>
                <a:prstClr val="white"/>
              </a:solidFill>
            </a:endParaRPr>
          </a:p>
        </p:txBody>
      </p:sp>
      <p:sp>
        <p:nvSpPr>
          <p:cNvPr id="13" name="Rectángulo 10"/>
          <p:cNvSpPr>
            <a:spLocks noChangeArrowheads="1"/>
          </p:cNvSpPr>
          <p:nvPr/>
        </p:nvSpPr>
        <p:spPr bwMode="auto">
          <a:xfrm>
            <a:off x="143934" y="6572132"/>
            <a:ext cx="5661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000" i="1" dirty="0" err="1">
                <a:solidFill>
                  <a:srgbClr val="FFFFFF"/>
                </a:solidFill>
                <a:latin typeface="Arial"/>
                <a:cs typeface="Arial"/>
              </a:rPr>
              <a:t>entel</a:t>
            </a:r>
            <a:r>
              <a:rPr lang="es-ES" sz="1000" i="1" dirty="0">
                <a:solidFill>
                  <a:srgbClr val="FFFFFF"/>
                </a:solidFill>
                <a:latin typeface="Arial"/>
                <a:cs typeface="Arial"/>
              </a:rPr>
              <a:t> _</a:t>
            </a:r>
          </a:p>
        </p:txBody>
      </p:sp>
      <p:pic>
        <p:nvPicPr>
          <p:cNvPr id="14" name="Imagen 11" descr="asterisco-33.jpg"/>
          <p:cNvPicPr>
            <a:picLocks noChangeAspect="1"/>
          </p:cNvPicPr>
          <p:nvPr/>
        </p:nvPicPr>
        <p:blipFill>
          <a:blip r:embed="rId13"/>
          <a:srcRect l="21201" t="17101" r="18800" b="13231"/>
          <a:stretch>
            <a:fillRect/>
          </a:stretch>
        </p:blipFill>
        <p:spPr bwMode="auto">
          <a:xfrm>
            <a:off x="560917" y="395289"/>
            <a:ext cx="54186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 Imagen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986" y="6594627"/>
            <a:ext cx="957724" cy="1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4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10"/>
          <p:cNvSpPr>
            <a:spLocks noChangeArrowheads="1"/>
          </p:cNvSpPr>
          <p:nvPr/>
        </p:nvSpPr>
        <p:spPr bwMode="auto">
          <a:xfrm>
            <a:off x="143934" y="6572485"/>
            <a:ext cx="56618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000" i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entel</a:t>
            </a:r>
            <a:r>
              <a:rPr lang="es-ES" sz="1000" i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 _</a:t>
            </a: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527092" y="6539203"/>
            <a:ext cx="670984" cy="3127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 i="1">
                <a:solidFill>
                  <a:srgbClr val="FF9900"/>
                </a:solidFill>
                <a:latin typeface="Arial"/>
                <a:cs typeface="Arial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F129FDDE-C897-4738-AA77-D3902B2BFD1B}" type="slidenum">
              <a:rPr lang="es-ES" kern="0" smtClean="0"/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kern="0" dirty="0"/>
          </a:p>
        </p:txBody>
      </p:sp>
      <p:pic>
        <p:nvPicPr>
          <p:cNvPr id="6" name="5 Imagen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985" y="6594627"/>
            <a:ext cx="957723" cy="1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1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724400" y="6537278"/>
            <a:ext cx="2743200" cy="25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29FDDE-C897-4738-AA77-D3902B2BFD1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5" name="15 Imagen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460" y="6594898"/>
            <a:ext cx="956248" cy="1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8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1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9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9.png"/><Relationship Id="rId5" Type="http://schemas.microsoft.com/office/2007/relationships/hdphoto" Target="../media/hdphoto12.wdp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9.png"/><Relationship Id="rId5" Type="http://schemas.microsoft.com/office/2007/relationships/hdphoto" Target="../media/hdphoto14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3.png"/><Relationship Id="rId5" Type="http://schemas.microsoft.com/office/2007/relationships/hdphoto" Target="../media/hdphoto16.wdp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1.xml"/><Relationship Id="rId6" Type="http://schemas.microsoft.com/office/2007/relationships/hdphoto" Target="../media/hdphoto20.wdp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evidenciasPostVenta@gmail.com" TargetMode="External"/><Relationship Id="rId2" Type="http://schemas.openxmlformats.org/officeDocument/2006/relationships/hyperlink" Target="mailto:terminalesPostVenta@entel.pe" TargetMode="External"/><Relationship Id="rId1" Type="http://schemas.openxmlformats.org/officeDocument/2006/relationships/slideLayout" Target="../slideLayouts/slideLayout61.xml"/><Relationship Id="rId5" Type="http://schemas.microsoft.com/office/2007/relationships/hdphoto" Target="../media/hdphoto21.wdp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loud.com/activationlock/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4" Type="http://schemas.openxmlformats.org/officeDocument/2006/relationships/image" Target="../media/image5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dn2.movilzona.es/app/uploads/2016/02/PHONE-HOUSE-REPARACION-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14"/>
          <p:cNvSpPr txBox="1">
            <a:spLocks noChangeArrowheads="1"/>
          </p:cNvSpPr>
          <p:nvPr/>
        </p:nvSpPr>
        <p:spPr>
          <a:xfrm>
            <a:off x="4253200" y="2476116"/>
            <a:ext cx="7902729" cy="1200329"/>
          </a:xfrm>
          <a:prstGeom prst="rect">
            <a:avLst/>
          </a:prstGeom>
          <a:noFill/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rtlCol="0">
            <a:spAutoFit/>
          </a:bodyPr>
          <a:lstStyle/>
          <a:p>
            <a:r>
              <a:rPr lang="es-ES" sz="7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Servicio</a:t>
            </a:r>
            <a:r>
              <a:rPr lang="es-ES" sz="7200" b="1" i="1" dirty="0">
                <a:solidFill>
                  <a:srgbClr val="FF670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_Técnico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2400"/>
            <a:ext cx="2957902" cy="1205345"/>
          </a:xfrm>
          <a:prstGeom prst="rect">
            <a:avLst/>
          </a:prstGeom>
          <a:effectLst>
            <a:outerShdw blurRad="50800" dist="25400" dir="2700000" algn="tl" rotWithShape="0">
              <a:prstClr val="black">
                <a:alpha val="75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3385" t="25635" r="23889" b="20594"/>
          <a:stretch/>
        </p:blipFill>
        <p:spPr bwMode="auto">
          <a:xfrm>
            <a:off x="1126158" y="1489444"/>
            <a:ext cx="6189042" cy="4487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40476" y="1668009"/>
            <a:ext cx="4002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Ingresar IMEI.</a:t>
            </a:r>
          </a:p>
          <a:p>
            <a:endParaRPr lang="es-MX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 de Atención:</a:t>
            </a:r>
            <a:r>
              <a:rPr lang="es-MX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Reparación.</a:t>
            </a:r>
          </a:p>
          <a:p>
            <a:endParaRPr lang="es-MX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Copiar descripción (pantalla anterior).</a:t>
            </a:r>
          </a:p>
          <a:p>
            <a:endParaRPr lang="es-MX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Proceso:</a:t>
            </a:r>
            <a:r>
              <a:rPr lang="es-MX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REP.</a:t>
            </a:r>
          </a:p>
          <a:p>
            <a:endParaRPr lang="es-MX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Centro de Reparación: </a:t>
            </a:r>
            <a:r>
              <a:rPr lang="es-MX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ANOVO.</a:t>
            </a:r>
          </a:p>
          <a:p>
            <a:endParaRPr lang="es-MX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en “Agregar” y “Grabar”.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utoShape 9" descr="data:image/jpeg;base64,/9j/4AAQSkZJRgABAQAAAQABAAD/2wCEAAkGBxQSEhUUEhQVFBUXGBkVFhgXFBgYFhUcHBgYHhoYGRobHCogGB8lGxgfITUhJSorLjAuGR8zODMsNygtLiwBCgoKDA0MEQwPDysZHxkrKysrKysrKysrKysrKysrKysrKysrKysrKysrKysrKysrKysrKysrKysrKysrKysrK//AABEIAMABAAMBIgACEQEDEQH/xAAcAAEAAgIDAQAAAAAAAAAAAAAABgcEBQECCAP/xABDEAACAQMDAQUFBQcCBQIHAAABAgMABBEFEiEGBxMiMUEyUWFxgRRCgpGhCBUjUmJykrHBJTOistLC0SRDU1Rzk6P/xAAVAQEBAAAAAAAAAAAAAAAAAAAAAf/EABURAQEAAAAAAAAAAAAAAAAAAAAR/9oADAMBAAIRAxEAPwC8aUpQKUpQKUpQKUpQKUpQKUpQKUpQKUpQKUpQKUpQKUpQKUpQKUrD1PU4rdDJPIkSDzZ2AFBmUrX6LrMN3H3tvIJI8lQw8iVOD51sKBSlKBSlKBSlKBSlKBSlKBSlKBSlKBSlKBSlKBSlKBSlKBXBrmujjI/9vOgwbTWreWRoop4pJE9tFkVmX5gHIrH6o6hhsLc3E+7YCF8Kljk+Q+HPrVfdBdlElhf/AGl7hXRQwQKCHfd/PngcefnzUy7SdMNzpl1Eq7mMZZFAySy4YAD35FBmdIdQrf263CRtGjswQPjcQDjcQPLJHxreVqOmdPW1tYLcEZijVDznkDk/nmtB192gxaVsEkMsjSBu727QjbcZ8RORjcPT1oJrmo919oovLC4hwCzRkpxnxryuPjkfrVbdbdpWoRw213arFHaz5C7l3uWABO/ONoJ3AY9FJq0ulNZF7aQ3KjHeIGI89rfeX6HNBUn7OGs83Nqx4O2eMfHlZP8A0n6GrzFeb4V/dHUmPKJ5sAngd3Of0Ck/9NekBQc0pSgUpSgUpSgUpSgUpSgUpSgUpSgVxmuGqG9P9epc6jcWPdtE8OdpZgTJtbDYUDgYww5zg+mKCaV13UzUU6b1ZW1DUbbPMbxSjn+eMBhj4FAfx0EtpXXNYMes27SmFZ4mlHJjEiGQfNc5oM/NM1EOvuuV0tFeSCWQOdqspQJuwTtJJyOB7qgvVnaNftYw39mI4Ldn7pwVEkm/BycsMbAQVHAJ8/WgugmtDe9X2ccUkhnRljUs205JA89n8/PHhzUVu+rWu+nprtcJKYWR9vG1wdr4z5e/61h9AW0Wr6CttNjMYaDOMmNl5jcZ9QpB/Sg+vat2g3emNGsMMLLMrFJWZm9nG4bAABwwI5PnW66q6qKaK17CQGeFGQjnaz4H6En8qhvaFp73OgRPID9osmCSceqExSef3SMNn1wDWN0ZMb/pu7tvaktw4A8zgfxE/wDUPw0Gu1l/+D2OqWh7q5hbup5VPjfJIJkJyZP4gB8X8599bfrq/XWNAS8UASwuGkA+6w8Mg+AIYN+VaXsjP2zTdS048sU76IeZyQQcD+5U/wAq47Cp1nW+0+Q+G4h3KD5BgCrED5Mp/AKDnSP/AI7pmeLzkspN49Tt9oED+1mX6GpT+ztrHeWc1sTzBJvUf0SZP18St+YqH9hNx3d7c2UwwLiJo3Q8eKMkEH44Zx+ddOxydrHWXtZDgt3lu3GMshyp+u0/nQSH9o3RMi3u1H80Eh+fijP6MM/EVavSGrfa7O3nzkyRqW/uxhv1zWN1/on22wuIMZYoWT+9fEv6j9ahH7O+s95ZS2x84H3D+2TJ/wC5WoLapSlApSlApSlApSlApSlApSlB85pggLMQqgEkkgAAeZJPAFavRepbW7Z1tp45jHjfsOQM5xz5HyPlWyurdZEZHGVZSrD3gggj8jXnfsnmbTtbe0kOA5e3OfUqcofrj9aD0Ya84doF++m9RNcp/NHMQPvKVCuv1AP1r0eDVMdvegd6rXKjxQrExx5lGLo5/Cwj+QJoLcN5mHvYh3oKb0CkDvMrlQCTgZ45Pvrz30XrN3Dr8gnZI7i4d4pd4LIrHlQAGGR4QF59RVh9hPUf2mw7hz/EtiE+JjOTGf0K/hFQDtwtGtNWjuosAuqTKcffjYA5/JaC3+utQls9LuJBIWlVCFfaFwWOAQBwMZqp+pU+0aBYXsPgmtH7tmU7WGTtZsjnO9VbPxPvq2etIRfaTOYue9t+9T/EOPrxVPdld8s+n6hpzh2MiiSBUjZ23EEN5AhRlUOTgcmgleraj++unJJSAZ4fFIFH34vaIHpuQ5x8ajnZ6ft2h6hYnl4f48X1BbA9Th4z/kKlvY70hd2KXEd8qLHcBcR94GfIDB+F45VucEnwioP2RytYa29rIfa7y2bjAYqcqfkdv60GZ2MyG6sdS04n24+8iHruKlW+mRH+tff9nLVNs1zbE+2iyqPihIbHzDD/ABrU9HH919RGA+FDK1v5/dk5j/1X865mU6R1IDysTTZHoO6nP+ilj/hQXvqmnQyJPbcBrmN2I58XhVC3u48H6VSXYDfmC/ntZBt72Mqytj24ifCfozDFXfrB2z2j+vePET/S8bEj/KNT9KoTrgfuvqEXC8IZUueB91+JfmT4vzoO/RKHSeofs7HCF2gBJ9pH5iPuJPhHzJr7aTanTuqBGvhR5mAHkNkoJAHwBOPpU07WOhpL1o77TyrTxYDKpU95sOVZT5blOeD58e7nIPT7X+q2moGGW3WGIGYSoUJkGdqKG5YDPLeXA99BXfW3/CuoRcAYQypceX3X/wCbj3n2vzr6drtu1jrUd3CM953VynPDMpAI49DtHzz8at7qvs+ttRnjmujIRGmxUQhQRnJ3tjcefdit/baHAmzEakxoI0Z/G6qPJQzZP60GRY3qTIskZ3I3INU90tD+7OpJ7f2YrpWMfu8XjUD04IYVdYqoe3S0aB7LUohlreUK/wARuDJk+gyrL+MUFvA1zXxtJ1kRXU5V1DKfeCMj/WvtQKUpQKUpQKUpQKUpQKUpQdTVbdSdl32rUxfJcdwB3bYVMuXT72Sceg9KsusPVJ2jhkkRd7IjOEzjcVBIXPxxQZQrRa9p6zyCJxlJoJoX/wCgj6+0fpTonqJdQs4rlVC78hlBzsYHBXJHPzrJ11yndSBWcrKPCuNzblZeMkD73qaDzt2a6o+lav3M52qzm1mznGd2Fb5bsHPlg5qx/wBoPRu9sI5wMtbycn+iQBW/6gp/OoL27aO6XMd2Ye6Fwu1vEGO9MDxFeFJUj1Odp91Wpol6NZ0RgSDJJC0L+8SqP9zg/Wg13ZX1J/wPvCpkNoHRkHmVTxAfH+Gf0qvOkU/dXUXcZxE0jQqSeDHLzEc+vmoz781m9gOrLFPdWs5CpLHvIc4AMeQ4OeB4WOf7a33UvZ9PfWdjd2x23kUEQIc7TIFUFDngK4+Pv9MUFk9SJ47V/VLhR8w6uhHyw2fpVG9sts1jrEd3EMFxHcKfQuhw2fh4R+dXPYG6u2ga4tzaiI946tIjtJJtIULsZgIwWY8kEkLxXXq3oW31KSJrreVhDhEVtoO/bkswG4+yOAR60FPdutri7tb2EkC5iV0I89yFSCMeuHWp91r0kmu2kNxCe7uFTwllZVO4AtG4IyMN5H05qc2GgW8KxqkS4iXZHuy7IpIJAZ8kDIHr6Vs8UEa0a1u5e4a9WKMwgnEbmQySbdu8naNgCluOclvhzG+07WdPsJYZ7q1+1XEgKx55CKhGSN3hXlvQZPNWTWi6n6UtNQVFu4u87skoQzKy58wGUg4OOR8B7qD79MalFdWsU8C7Y5F3KuANvvXA48/dUAsdSv5uoZLV5m+zQZmCKqqrLtGwMQMt4m9Tztqy9Os44I1ihUIiAKqjyUenx/OovdXMUGpTNCjXF3LboTEhRSkcRfncxAy5YAD+j0FBMlrq8gAJJAA5JJwBUX6Y6rh1WBzbSvFIvhkUqvewk+R2sCCPPnBHB9RVP9Earc3mptY6nPJKj74pY2cqGaMk7RtxgZBOBjIGPLigv3TdXguAxgmimCnDGORXCn3HaTg1gda6KLyxuLfGS8Z2f3jlf1FUb2YTtpuuvaOSFZ3tjnGGwSY2PzwMf3V6NNBCOxvVe/0uHPtRZgYeoKHjPx2kVOqjnS/SkdjJdNE7EXEvfFDgLGechce/Pr7hUiFBzSlKBSlKBSlKBSlKBSlKBXVq7VwaCqOyhzZ3+o6axwqyd9ADx4STnH4Snl7jU4611Jbe1aUgsVZGRBy0jK4bYo9SQDVedpM/7u1qxv8AyjlBimPphSA2fwuD+Grf2g/7UEK690j97adshjbezK8RkUxGNhnxMJBuAxkcDJ3cVjdl/QtxpayK9ykiSFWZBGfCwBGVYt68Z49B5VYOK4NBDNb6M0xZ1u5rVWkaVFJ3Nt3OwUM0e7afER5j1zUzAqvu3DVvs+mna22R5YxF79ytvJHyC5/KpdpOtxTxQurqDMgdV3DdyoJAHmcUGzxXOajmq9RFbn7HbKktz3TTlXk2Iqg4AJAJyx8sDgDJrVdG9bx6tHLGhktbhOHTw70ySNyblIIyMHjI+ooJpLMFUsxAUDJJOAB7yT5ViaXrVvchjbzRTBeGMciuFPuO08VQPQGoT3WqPZ6nM8yP3kckbuSrvHnC4+YJwMeQ91dOy+ZtN1xrVyQrNJbNnyYgkxsfngY/uoLn1Hqf/iC6fDs74xGZmcEqoHkoC4yT5+fAFayw1ae6vb2xnDW5WGN4Cj4PO4PIrrglSxXg/wApFV12gambLqSK4Y4UdyWPp3bAq/zwCfyq4ta0wm4trqJcyRMYnwOWhl4b1+6wV8+4NjzoKc7ENdmTU5re5kdmlRkPeMWIeJjxz68txWTfau1t1Xuc4V2SHn+SRFA+XjxWl6+H7r6gFyowpkS54HmG4lA+J8X1NZ/7Q2nd3d290mQJY8BgfvRkEEEeXhcc0GPeXZ0bqN2zshkkBfnju5jlifgrEn8NfLtOjbTdeW6QHBaO5GON3OJFHzwR+KsvtujFzb6fqKAYmi7uQjgBsBlH/ePw19e1MfbdI07UByyjuZT/AHAcn5Oh/wA6DC7bbY22pw3sBAEqRzxsBxvjI5+PGw/UV6F028WaKOVfZkVXHyYA/wC9UJ1WPt3Tlnc+clq3dOfXb7B/UIflVh9h+sfaNLjUnLQM0B49Bhl+fhYfrQYfa71/daW0KQRRESqzCSTccFSAyhQR6Mpzn1qwdI1BbiGKaM5WRFcfUA1BO3bRPtGmtKBl7dhKD/SeHH5EH8Irp2Ca13+nd0SS1u5j5/lPiTH5kfSgsulKUClKUClcZpmg5pSlApSuCaDmlY93dpEpeR1RR5sxAA+prG0bV4rqMSwPvjJZQ2CASpwcZAyM+vkaCF9umj/aNLdwMtAyzD5cq/8A0tn6VuezLXPtmm28hOXVe6k/uTg/pg/WpDqlis8MkTezIjIfxAj/AHql/wBn3UWgnu7CXg57xV9zoSkg+o2/40FxanqawlRwXfIRSwXOOWJJ8lA8z8QPMiq36x7TbvTLpIri1haJwHDRysSyZwSCygbh7iPdzWX209G3OoR27WgDPEZA0ZdU3K+zkFiBwUHBPrUN7UOlpYNHsTcSB57dmic5B8MnIUE8tsKqPqaCSduWgpc2K3yM7GIIyDPg7t/aIXHBOVJJ58IrM7BL1JdO27V7yF2jY7QGIPiQk+Z4OPoa+/Z3INS0IQPye7e1bJ8iAQpP0KmoD+z3qRhvp7Z8r3sfkeDviJ4OfXDNxQZ2r6u1r1WrucIxjhP9siBR9N2DWo1y4Oj9RtKPDE0gkf8A/FL7fl7jk4+ArP8A2itL2XVvcqD/ABYzGTzw0ZBHy4cfkfdU6tekbbWY7e+vSZi0KYVMxIBkkg7TuJyT6igrTtOjbTNeW6jBAZo7kY43c4kUfPBB/uNdu2y2NtqkN5DgCVI50b3vGRz+imt1232q3Fla3cale4kktZFzuK4YrgseThoyM/11gdWr9v6ds7rzktG7pz67fYby+KoflQZP7QNqJo7G+jGUkQxk/wBwDx/pv/xq1ug9WN3ptvKGG9ogpPnh1G059/IqvOmLY6v021uMNNASienij8UYz8UbGfia+/7O2qEwXNo+Q0MgdQ3BAfIZceYw6c/3UGq7drMz2ljfbdrAGGZefCWGcfAK6uv1FbDU7Q6v01C65ea3UMMeZMQKOMfFP9qkfU2nC60W5X2gzTSw4yd38dmjxjk59Me+tX2H6fe2sMsNzayRxs4kjdmQYyuHBUtu+6uMD1NBEun2F/01cwe1LZv3ij7wXllP1G9foa3fR2mfaelpY3wP+c6FjgAq+4H4eIVM4OzqKGWd7SV7ZLlCk0SKjRsDnlQw8B5OMcDcak2k6RFbQpBEgWJFCqvnx8c+ZPnmgpPsm06eTT9Rs5YJu7mTfDmMqpk2kEbmwAThCMkeyal/ZD0PeaZ3v2h4ts20lFLMVKhsHOAMndg+fkKssLXbFB8bi2WRWSRQ6MNrKwyGB9CPWlraJGu2NFRfcqhR+Qr70oFKUoODUR6269t9OAV8yTMCVjX7o/mkb7g/U+gqWtXkLqfWZ/t123eMGaaRX54IV2CgjyIAGMUF19Pdd3d9PHGiNErgnK2xZFGB4i8rqSvPntGc8ZqybFJAgErq7erKmwH8OT/rXmjs61a+F4Lte/uApEcw2ySb1bjbwMAjIwOMfAV6WkJePw7kLLxnhlyPUehHuoMsUJrTan1Bb2iFrmeOPbgNk85I9FGTz5gVU3VPbl7SWERHmO+lHPn5rH/5H6UFzalqkVuhknkSJB5s7AD9fOqu6h7ZkOU0+Iyn/wCrKCqD4hPaP1x61SmrdQzXMneXErzN73Yn8h5IPgAKw2vQfTj4EgefO730EqvupZrtmkuZHlYeyXYLGpGThYhxjHu5+NWf2IdTLKZrUZAUCWMH57XAPmecHHpVAC4IPHA4OPl86knZnros9St5XOIy3duT5Kr8E/AA4PyFB61rz31xKdK6iS6HEchSVsDzRvBKAB5ngn516EFU7+0Zo5eC3ul/+U7RPj+WTBUn5MuPx0Fqate91BLMq79kbSBR97Ck4z8apfo7VZNbg1VLkh7hoVMPHCKN52Rr5L4wuT5nIznAqxuy/V/tulwM+CVUwSA85KeE5+a4/Oqe7PWOl9QG2Y4UyPbcnzBOYyfn4fzoN3+zhq2HurYn2gkyD3EZV/zBX/GtH1Wf3V1F3/sxmVZzjPsSf8z5+bHFfDS7lNK6hOCI4BO8ZJ4URuSP8VJHP9Jqa9r/AEtLqcUF7ZxlyodGTjfJGW8EiD1HmffhhQbXtZ0N7pJ4huc90l3br54aFik6r8Wjkj494r5/s+6x31g8BOWt5MAf0SeJT/kGH0re9DC7nFvLdwNbm3tzAA7AvKzmPc+0eyoEQxnklj7uclOz61SeSeAzWzSjEqwSmNHHn5D2fmuPM4xmg1nUGnJdaTfrwAZLiSMngbkkJB+rqce/NQjsq0e5fT7+zmtpgk6b4Sy7FL7SCMsRjOEP4TV4WlmkaLGiKqIAqqB4QB5ACvuBQVt2S9C3WliXv5YmEu0tGgZtpXdghjgZIbnj0HNSa86HspLg3JiKysMOY5ZIxIPdIEYBvr5+uakuKUHyigCgKoCgAAADAAHkABwBiu+2u1KBSlKBSlKBSlKBSlKDgivOPbj0cbW6N3Ep7mc7nIHEcvqD7t3mD7816PrGvIdyMpVXypG1+VbjgNx5GgoDsX65W322MkbfxZg0cibOC2AVkDkDaQPMc1dXSusQ3EX8EsCpZWjd9zxsCcqSSSQPQgkYryjHcETljHEriRm2jwKrbicKQcAA8D6VNdM7Q7fvN11aOjEYkktZijP/AFMhIVm4HORQde3u4c6oVYnasSBfgDknHzNVsTXorpPpbTpwbieY6mZWzG0u49zGDhVZWbPh8iTwD6CpxF0dp6jAsbQfO3jJ/MqTQeRI7ORhlUdh7wpI/MCswdOXZ8rW4/8A0Sf+NXrpsq6frLWkxkjt5j3tisbMkCMxJkQqGCkFvQ5AOAMbqsq8gkMRSGTY/sh2G8qM8tg+bY8s8Z86DyJo3TF3dkC3gkkznkKdnHn4j4ePnUiXsk1X/wC2/wD6x/8AlXprRtLjtoY4IV2xxqFUZz5epPqT55rOxQYekd53MXfDEmxe8Gc4baN3I8+a1/W2j/bLG4gxlnjbb/cBlf1FbzFcEUFE/s5azte5tGPtBZkHxHhf9Nv5VOeqOy62vrsXbSzRSeHd3ZUbivk2cZU8eY91S/TdGgt89xDFFnk7I1Uk+8kDJ8/Ws/FBppelbR+7MlvFIYxhGkjV2HryzAljnnnPJJrcbK7UoOu2u1KUClKUClKUClKUClKUClKUClKUClKUCvlcyhVZm8lBJ+QGTX1rWdSuRaXJHmIJSPn3bUHn/sWlti08dzDHLnYQHjRxjxbvaHHkPKtz1p2VrcTGXTmhiDAZgbKDcPPuyAVAx6HHINVX05fGGdGGTkhSAcZyf1r0jpuuPHCuyCSdiAfAFPJ9+4gLj44qIrvpWK/0KJpLm2L27TKJFyD3QCgGZSCRhg2PL7gzjirrfVEjQlsgLksD5qo5LfEAc1H7yCW/Vobi27mBgQWW72yMCMbdsYwc+oJIrEtNJu4wUW8W54VVS6jjcFMHKO0Shg3HtZYH3Cio323yB5NLdWRo3M208FTuWLawOORz/pVk9I3DPax7uWXwt4g2ceuc88V501nUrqCVYkjLW9rdu1vvSRkU8fwgWGdnhyFPOOefOr37P+pEvkkdYBAyld+1kZHLAnIK8549QD5edUS/Fc1xXNApSlApSlApSlApSlApSlApSlApSlApSlApSlApSlApSlAr43UIdGRvJlKn5EYP6GvtXVhQeNeptFksbqW3k9qNsBgCAw81cfMc1ZHSvaHPNDsutRigCYBzblppFxxh/Y/MVJ+3jo0zwi9hXMkIxKAOXj/m+aH9CfdXnug9JaPrunSbVhuTNIRk78sw55yPI1JNbK/Z/wCESdp3A55Jzn8+K8oW8LnlAxI5yucj8q3+nde3sS7e9Mi+5+fyPmKkSLR6g1CP7V49q2upxrh9xVYbqHAy5XBXnaCRzjFbzprSe5VZoQ6XSAs8Df8AMliz44HfO2dkPsSeYyufPmoNC6ujkSW11BS1rMQ25Rl7aQZxMnHPBwR6gVbnZhrBjb7JcyRzMwDWtyjbluEUEbSfuyKuBg84452iqqzkNd66rXagUpSgUpSgUpSgUpSgUpSgUpSgUpSgUpSgUpSgUpSgUpSgUpSg+ci54IyDwQfUe6vMHa50P+7rjfEp+zTZMfujb70ZP6j3j5GvURFafqrQEvrWW3kxiRTgkZ2MPZcfI0HjhJCpyCQfeDg1zLIW8zn4+v51ZK9iepg5xbn5ynH/AG1KetOxuSe87+1MaQysrSx52mMk/wATZxg+8fE0FFrVu9mHZlHdxR3cly48We7hIVoyDkbpMkgkY4ABAPnUisuwS3WbdJdSSQ+kYjCOfg0gY5HyUfSpxYdPvb6g80KottLbpG6g7SskRPdkDHPgYjNBm6LqQLyQM6s8bHZ4ss6eh/qKnKN65XnGa3amoJ1l0VJcwFoG7u8SU3EMgcgK5Chwp80VlUZXyyM1Iekxd/Z1F+E79fCWjbKyDjD+QwT6j4fGg3lKUoFKUoFKUoFKUoFKUoFKUoFKUoFKUoFKUoFKUoFKUoP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ítulo 5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/>
              <a:t>Envío de equipo defectuoso_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663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863" y="2175164"/>
            <a:ext cx="4502509" cy="3376882"/>
          </a:xfrm>
          <a:prstGeom prst="rect">
            <a:avLst/>
          </a:prstGeom>
        </p:spPr>
      </p:pic>
      <p:pic>
        <p:nvPicPr>
          <p:cNvPr id="5" name="Picture 6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700" t="41719" r="33860" b="39491"/>
          <a:stretch/>
        </p:blipFill>
        <p:spPr bwMode="auto">
          <a:xfrm>
            <a:off x="1127447" y="2686625"/>
            <a:ext cx="6212373" cy="2225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317344" y="1434662"/>
            <a:ext cx="700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grabamos el incidente para pasar a generar la orden.</a:t>
            </a:r>
          </a:p>
        </p:txBody>
      </p:sp>
      <p:sp>
        <p:nvSpPr>
          <p:cNvPr id="12" name="Título 5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/>
              <a:t>Envío de equipo defectuoso_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197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25277" y="1457919"/>
            <a:ext cx="3487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i="1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 del Cliente_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4427" y="5702407"/>
            <a:ext cx="9235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i="1" dirty="0">
                <a:solidFill>
                  <a:srgbClr val="FF67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Observaciones del asesor:</a:t>
            </a:r>
            <a:r>
              <a:rPr lang="es-MX" sz="1600" i="1" dirty="0">
                <a:solidFill>
                  <a:srgbClr val="FF67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dirty="0">
                <a:solidFill>
                  <a:srgbClr val="FF67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Aquí podemos colocar información que no se visualiza en la hoja de reparación, sólo es información interna.</a:t>
            </a:r>
            <a:endParaRPr lang="en-US" sz="1600" dirty="0">
              <a:solidFill>
                <a:srgbClr val="FF67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663647" y="1647253"/>
            <a:ext cx="375412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s-MX" sz="1600" i="1" dirty="0">
              <a:solidFill>
                <a:srgbClr val="006EA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Identificamos la falla de acuerdo a los tipos de falla en CRM Portal y lo seleccionamos.</a:t>
            </a:r>
          </a:p>
          <a:p>
            <a:pPr lvl="1"/>
            <a:endParaRPr lang="es-MX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s-MX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Seleccionamos “Grabar” en la parte inferior de toda la orden.</a:t>
            </a:r>
          </a:p>
          <a:p>
            <a:pPr lvl="1"/>
            <a:endParaRPr lang="es-MX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s-E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es necesario ingresar el reporte del cliente, colocar la plantilla y llenar el estado detalle físico del equipo de préstamo (de ser el caso).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/>
          </a:p>
        </p:txBody>
      </p:sp>
      <p:pic>
        <p:nvPicPr>
          <p:cNvPr id="8" name="Imagen 4" descr="image0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72" t="19277" r="35467" b="28611"/>
          <a:stretch/>
        </p:blipFill>
        <p:spPr bwMode="auto">
          <a:xfrm>
            <a:off x="1125277" y="2048309"/>
            <a:ext cx="6538370" cy="363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ítulo 5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/>
              <a:t>Envío de equipo defectuoso_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FC11D75-6EF4-4D85-B08E-98B25EDBE5CE}"/>
              </a:ext>
            </a:extLst>
          </p:cNvPr>
          <p:cNvSpPr/>
          <p:nvPr/>
        </p:nvSpPr>
        <p:spPr>
          <a:xfrm>
            <a:off x="1344316" y="425198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/>
              <a:t>1.Comentarios del Cliente sobre el equipo:</a:t>
            </a:r>
          </a:p>
          <a:p>
            <a:r>
              <a:rPr lang="es-PE" dirty="0"/>
              <a:t>2.Comentarios del Cliente sobre la gestión:</a:t>
            </a:r>
          </a:p>
          <a:p>
            <a:r>
              <a:rPr lang="es-PE" dirty="0"/>
              <a:t>3.¿Se reemplaza equipo del cliente en tienda?</a:t>
            </a:r>
          </a:p>
          <a:p>
            <a:r>
              <a:rPr lang="es-PE" dirty="0"/>
              <a:t>+1)   Observaciones:</a:t>
            </a:r>
          </a:p>
        </p:txBody>
      </p:sp>
    </p:spTree>
    <p:extLst>
      <p:ext uri="{BB962C8B-B14F-4D97-AF65-F5344CB8AC3E}">
        <p14:creationId xmlns:p14="http://schemas.microsoft.com/office/powerpoint/2010/main" val="379156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1273610" y="3839730"/>
            <a:ext cx="263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préstamo_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1273610" y="1202916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 préstamo_</a:t>
            </a:r>
          </a:p>
        </p:txBody>
      </p:sp>
      <p:sp>
        <p:nvSpPr>
          <p:cNvPr id="10" name="AutoShape 6" descr="blob:https%3A//web.whatsapp.com/a3e59093-e2b4-4b94-8c1c-96acf07c762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32104" r="2239" b="39447"/>
          <a:stretch/>
        </p:blipFill>
        <p:spPr>
          <a:xfrm>
            <a:off x="1366375" y="1849247"/>
            <a:ext cx="9490515" cy="155277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31234" r="2542" b="38480"/>
          <a:stretch/>
        </p:blipFill>
        <p:spPr>
          <a:xfrm>
            <a:off x="1366375" y="4464850"/>
            <a:ext cx="9490515" cy="165102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ítulo 5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/>
              <a:t>Envío de equipo defectuoso_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7704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198076" y="1313753"/>
            <a:ext cx="2833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 préstamo_</a:t>
            </a:r>
          </a:p>
          <a:p>
            <a:endParaRPr lang="es-PE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273610" y="3950567"/>
            <a:ext cx="2952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préstamo_</a:t>
            </a:r>
          </a:p>
          <a:p>
            <a:endParaRPr lang="es-PE" sz="2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32739" r="2673" b="38037"/>
          <a:stretch/>
        </p:blipFill>
        <p:spPr>
          <a:xfrm>
            <a:off x="1334978" y="4486061"/>
            <a:ext cx="9227005" cy="1568006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32607" r="2754" b="38824"/>
          <a:stretch/>
        </p:blipFill>
        <p:spPr>
          <a:xfrm>
            <a:off x="1334978" y="1974574"/>
            <a:ext cx="9227005" cy="1524000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ítulo 5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/>
              <a:t>Envío de equipo defectuoso_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4554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444427" y="5661397"/>
            <a:ext cx="693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botón de aspecto físico debemos llenar cada detalle del equipo del cliente, por mínimo que éste sea.</a:t>
            </a:r>
          </a:p>
        </p:txBody>
      </p:sp>
      <p:grpSp>
        <p:nvGrpSpPr>
          <p:cNvPr id="7" name="Group 15"/>
          <p:cNvGrpSpPr/>
          <p:nvPr/>
        </p:nvGrpSpPr>
        <p:grpSpPr>
          <a:xfrm>
            <a:off x="1444427" y="1669560"/>
            <a:ext cx="6517264" cy="3712513"/>
            <a:chOff x="4849954" y="3678214"/>
            <a:chExt cx="3319682" cy="218294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92" t="28279" r="30989" b="27254"/>
            <a:stretch/>
          </p:blipFill>
          <p:spPr bwMode="auto">
            <a:xfrm>
              <a:off x="4849954" y="3678214"/>
              <a:ext cx="3319682" cy="218294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FFC000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  <a:extLst/>
          </p:spPr>
        </p:pic>
        <p:sp>
          <p:nvSpPr>
            <p:cNvPr id="9" name="Rounded Rectangle 14"/>
            <p:cNvSpPr/>
            <p:nvPr/>
          </p:nvSpPr>
          <p:spPr>
            <a:xfrm>
              <a:off x="7255240" y="4575264"/>
              <a:ext cx="779488" cy="79121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http://www.lydogbillede.dk/wp-content/uploads/2015/04/Sk%C3%A6rmbillede-2015-04-15-kl.-20.14.24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54" t="3831" r="39902" b="6483"/>
          <a:stretch/>
        </p:blipFill>
        <p:spPr bwMode="auto">
          <a:xfrm>
            <a:off x="9089409" y="996761"/>
            <a:ext cx="1951630" cy="468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800493" y="1091982"/>
            <a:ext cx="4644333" cy="461665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>
                <a:ln w="11430"/>
                <a:solidFill>
                  <a:srgbClr val="E05206"/>
                </a:solidFill>
                <a:latin typeface="Arial" pitchFamily="34" charset="0"/>
              </a:defRPr>
            </a:lvl1pPr>
          </a:lstStyle>
          <a:p>
            <a:pPr algn="l" eaLnBrk="1" hangingPunct="1">
              <a:defRPr/>
            </a:pPr>
            <a:r>
              <a:rPr lang="es-PE" sz="2400" dirty="0">
                <a:ln w="0"/>
                <a:solidFill>
                  <a:srgbClr val="FF6700"/>
                </a:solidFill>
              </a:rPr>
              <a:t>Plantilla de estado físico_</a:t>
            </a:r>
          </a:p>
        </p:txBody>
      </p:sp>
      <p:pic>
        <p:nvPicPr>
          <p:cNvPr id="2" name="Picture 2" descr="https://upload.wikimedia.org/wikipedia/commons/thumb/5/50/Yes_Check_Circle.svg/2000px-Yes_Check_Circl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63" y="1155540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5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/>
              <a:t>Envío de equipo defectuoso_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8823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 descr="image00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t="9810" r="55854" b="9604"/>
          <a:stretch/>
        </p:blipFill>
        <p:spPr bwMode="auto">
          <a:xfrm>
            <a:off x="7091554" y="1668112"/>
            <a:ext cx="4112951" cy="4301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entágono 5"/>
          <p:cNvSpPr/>
          <p:nvPr/>
        </p:nvSpPr>
        <p:spPr>
          <a:xfrm>
            <a:off x="1397070" y="1783437"/>
            <a:ext cx="5490919" cy="4148969"/>
          </a:xfrm>
          <a:prstGeom prst="homePlate">
            <a:avLst>
              <a:gd name="adj" fmla="val 32901"/>
            </a:avLst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PE" sz="2000" dirty="0">
                <a:ln w="0"/>
                <a:solidFill>
                  <a:srgbClr val="88888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orden de reparación debe ser</a:t>
            </a:r>
            <a:br>
              <a:rPr lang="es-PE" sz="2000" dirty="0">
                <a:ln w="0"/>
                <a:solidFill>
                  <a:srgbClr val="88888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PE" sz="2000" dirty="0">
                <a:ln w="0"/>
                <a:solidFill>
                  <a:srgbClr val="88888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firmada por el cliente y debe contar con toda la información detalla sobre los defectos del  equipo del cliente, a fin de evitar reclamos durante el recojo del mismo, haya este sido o no reparado.</a:t>
            </a:r>
          </a:p>
          <a:p>
            <a:endParaRPr lang="es-PE" sz="2000" dirty="0">
              <a:ln w="0"/>
              <a:solidFill>
                <a:srgbClr val="88888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000" dirty="0">
                <a:ln w="0"/>
                <a:solidFill>
                  <a:srgbClr val="88888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entrega una copia para el cliente, una para Entel y una viaja hacia ANOVO.</a:t>
            </a:r>
          </a:p>
          <a:p>
            <a:endParaRPr lang="es-PE" sz="2000" dirty="0">
              <a:ln w="0"/>
              <a:solidFill>
                <a:srgbClr val="88888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444532" y="1169050"/>
            <a:ext cx="8543026" cy="461665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>
                <a:ln w="11430"/>
                <a:solidFill>
                  <a:srgbClr val="E05206"/>
                </a:solidFill>
                <a:latin typeface="Arial" pitchFamily="34" charset="0"/>
              </a:defRPr>
            </a:lvl1pPr>
          </a:lstStyle>
          <a:p>
            <a:pPr algn="l" eaLnBrk="1" hangingPunct="1">
              <a:defRPr/>
            </a:pPr>
            <a:r>
              <a:rPr lang="es-PE" sz="2400" dirty="0">
                <a:ln w="0"/>
                <a:solidFill>
                  <a:srgbClr val="FF6700"/>
                </a:solidFill>
              </a:rPr>
              <a:t>Firma y entrega de documentos_</a:t>
            </a:r>
          </a:p>
        </p:txBody>
      </p:sp>
      <p:pic>
        <p:nvPicPr>
          <p:cNvPr id="12" name="Picture 2" descr="https://upload.wikimedia.org/wikipedia/commons/thumb/5/50/Yes_Check_Circle.svg/2000px-Yes_Check_Circ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7" y="1235493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5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/>
              <a:t>Envío de equipo defectuoso_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500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6" descr="http://movilesmedia.com/image/cache/data/componentes-reparacion-280x280_0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429"/>
          <a:stretch/>
        </p:blipFill>
        <p:spPr bwMode="auto">
          <a:xfrm>
            <a:off x="6334539" y="1938130"/>
            <a:ext cx="5600945" cy="4622925"/>
          </a:xfrm>
          <a:prstGeom prst="round2DiagRect">
            <a:avLst>
              <a:gd name="adj1" fmla="val 3442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439249" y="2622581"/>
            <a:ext cx="538562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PE" sz="2000" b="1" i="1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criterios básicos : </a:t>
            </a:r>
          </a:p>
          <a:p>
            <a:endParaRPr lang="es-PE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P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terminal deberá estar </a:t>
            </a:r>
            <a:r>
              <a:rPr lang="es-PE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 del periodo de garantía de activación (1 año )</a:t>
            </a:r>
            <a:r>
              <a:rPr lang="es-P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PE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P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terminal </a:t>
            </a:r>
            <a:r>
              <a:rPr lang="es-PE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s-P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debe presentar daño físico evidente.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PE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P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terminal no debe haber sido </a:t>
            </a:r>
            <a:r>
              <a:rPr lang="es-PE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rooteado</a:t>
            </a:r>
            <a:r>
              <a:rPr lang="es-P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manipulado por algún centro de reparación ajeno a la compañía.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PE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PE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IMEI interno (*#06#) y externo del terminal defectuoso debe ser igual.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127447" y="1492793"/>
            <a:ext cx="10145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este escenario el equipo defectuoso es enviado hacia CSA (ANOVO) </a:t>
            </a:r>
            <a:r>
              <a:rPr lang="es-PE" b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préstamo de un equipo de gama menor (CLT PREST)</a:t>
            </a:r>
            <a:r>
              <a:rPr lang="es-PE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PE" altLang="es-PE" dirty="0">
              <a:solidFill>
                <a:srgbClr val="0154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upload.wikimedia.org/wikipedia/commons/thumb/5/50/Yes_Check_Circle.svg/2000px-Yes_Check_Circl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72" y="2693271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5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/>
              <a:t>Reparación con préstamo_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1190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redondeado 9"/>
          <p:cNvSpPr/>
          <p:nvPr/>
        </p:nvSpPr>
        <p:spPr>
          <a:xfrm>
            <a:off x="4515455" y="3965157"/>
            <a:ext cx="6281530" cy="12557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redondeado 6"/>
          <p:cNvSpPr/>
          <p:nvPr/>
        </p:nvSpPr>
        <p:spPr>
          <a:xfrm>
            <a:off x="914400" y="2120348"/>
            <a:ext cx="6281530" cy="125574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TextBox 5"/>
          <p:cNvSpPr txBox="1"/>
          <p:nvPr/>
        </p:nvSpPr>
        <p:spPr>
          <a:xfrm>
            <a:off x="1198076" y="1881809"/>
            <a:ext cx="583882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2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de S/.35 soles por evento (Anovo).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27447" y="5448734"/>
            <a:ext cx="9882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i="1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EJEMPLO:</a:t>
            </a:r>
          </a:p>
          <a:p>
            <a:r>
              <a:rPr lang="es-PE" sz="16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 fuera de garantía envía su equipo a CSA (Anovo) y se le hace el cobro de S/.35.00 por diagnóstico, se cotiza la reparación en  S/.300.00. Si el cliente acepta la cotización pagará solamente S/.265.00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790213" y="4117407"/>
            <a:ext cx="600677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hay falla comprobada ocasionada por el usuario o la línea tiene más de 1 año.</a:t>
            </a:r>
          </a:p>
          <a:p>
            <a:endParaRPr lang="es-MX" sz="25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dirty="0"/>
          </a:p>
        </p:txBody>
      </p:sp>
      <p:pic>
        <p:nvPicPr>
          <p:cNvPr id="1026" name="Picture 2" descr="http://galooz.com/images/sueno/dinero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60" y="1304466"/>
            <a:ext cx="2574725" cy="238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1198076" y="1455591"/>
            <a:ext cx="464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Costo por Diagnosticar_</a:t>
            </a:r>
          </a:p>
        </p:txBody>
      </p:sp>
      <p:pic>
        <p:nvPicPr>
          <p:cNvPr id="11" name="Picture 22" descr="http://www.movical.net/images/reparar-movile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83"/>
          <a:stretch/>
        </p:blipFill>
        <p:spPr bwMode="auto">
          <a:xfrm>
            <a:off x="2471679" y="3459153"/>
            <a:ext cx="974887" cy="206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upload.wikimedia.org/wikipedia/commons/thumb/5/50/Yes_Check_Circle.svg/2000px-Yes_Check_Circl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56" y="1517404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5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/>
              <a:t>Reparación con préstamo_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230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7447" y="1860266"/>
            <a:ext cx="10371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terminales de préstamo se encuentran clasificados en tres categorías y los encontramos en el corcho en la ruta: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1118440" y="3008243"/>
            <a:ext cx="5612524" cy="1033670"/>
          </a:xfrm>
          <a:prstGeom prst="wedgeRoundRectCallout">
            <a:avLst>
              <a:gd name="adj1" fmla="val -8555"/>
              <a:gd name="adj2" fmla="val 80449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7342" t="29295" r="69336" b="6877"/>
          <a:stretch/>
        </p:blipFill>
        <p:spPr>
          <a:xfrm>
            <a:off x="8220397" y="2556071"/>
            <a:ext cx="2021662" cy="386922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08139" y="3185987"/>
            <a:ext cx="499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 Técnico – Políticas y lineamientos – Préstamo de terminales – Matriz de préstamo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736104" y="1275507"/>
            <a:ext cx="3300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de Préstamo_</a:t>
            </a:r>
          </a:p>
        </p:txBody>
      </p:sp>
      <p:pic>
        <p:nvPicPr>
          <p:cNvPr id="11" name="Picture 2" descr="https://upload.wikimedia.org/wikipedia/commons/thumb/5/50/Yes_Check_Circle.svg/2000px-Yes_Check_Circl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93" y="1343994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41239"/>
          <a:stretch/>
        </p:blipFill>
        <p:spPr>
          <a:xfrm>
            <a:off x="2009094" y="4270409"/>
            <a:ext cx="3702366" cy="2175568"/>
          </a:xfrm>
          <a:prstGeom prst="rect">
            <a:avLst/>
          </a:prstGeom>
        </p:spPr>
      </p:pic>
      <p:sp>
        <p:nvSpPr>
          <p:cNvPr id="13" name="Flecha: pentágono 12"/>
          <p:cNvSpPr/>
          <p:nvPr/>
        </p:nvSpPr>
        <p:spPr>
          <a:xfrm>
            <a:off x="7099678" y="3832318"/>
            <a:ext cx="758363" cy="1577009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Título 5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/>
              <a:t>Reparación con préstamo_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21" name="Marcador de número de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885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79765" y="267345"/>
            <a:ext cx="11607436" cy="6327419"/>
          </a:xfrm>
          <a:prstGeom prst="round1Rect">
            <a:avLst>
              <a:gd name="adj" fmla="val 26892"/>
            </a:avLst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987637" y="2589544"/>
            <a:ext cx="60955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s-PE" sz="2800" dirty="0">
                <a:solidFill>
                  <a:srgbClr val="0154A0"/>
                </a:solidFill>
              </a:rPr>
              <a:t>Aprender los conceptos y criterios básicos del proceso de SS.TT.</a:t>
            </a:r>
            <a:br>
              <a:rPr lang="es-PE" sz="2800" dirty="0">
                <a:solidFill>
                  <a:srgbClr val="0154A0"/>
                </a:solidFill>
              </a:rPr>
            </a:br>
            <a:endParaRPr lang="es-PE" sz="2800" dirty="0">
              <a:solidFill>
                <a:srgbClr val="0154A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PE" sz="2800" dirty="0">
                <a:solidFill>
                  <a:srgbClr val="0154A0"/>
                </a:solidFill>
              </a:rPr>
              <a:t>Conocer el flujo para un ingreso y salida de equipos.</a:t>
            </a:r>
          </a:p>
        </p:txBody>
      </p:sp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Objetivos_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0</a:t>
            </a:r>
            <a:fld id="{F129FDDE-C897-4738-AA77-D3902B2BFD1B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8450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>
            <a:noAutofit/>
          </a:bodyPr>
          <a:lstStyle/>
          <a:p>
            <a:r>
              <a:rPr lang="es-MX" sz="3600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reparado y devolución de préstamo_</a:t>
            </a:r>
            <a:endParaRPr lang="en-US" sz="3600" dirty="0">
              <a:solidFill>
                <a:srgbClr val="0154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0870" t="60056" r="1582" b="20382"/>
          <a:stretch/>
        </p:blipFill>
        <p:spPr bwMode="auto">
          <a:xfrm>
            <a:off x="1198076" y="2325834"/>
            <a:ext cx="9907245" cy="212485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075241" y="4987252"/>
            <a:ext cx="10512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Luego de haber recibido las dos visitas del cliente en la lista de préstamos y cambios podremos visualizar cuatro ítems  de los partes de ingreso y las solicitudes , luego presionaremos “Activar equipo”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3442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49895" y="1267967"/>
            <a:ext cx="9783173" cy="621845"/>
          </a:xfrm>
        </p:spPr>
        <p:txBody>
          <a:bodyPr>
            <a:noAutofit/>
          </a:bodyPr>
          <a:lstStyle/>
          <a:p>
            <a:r>
              <a:rPr lang="es-MX" sz="2400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Portal_</a:t>
            </a:r>
            <a:r>
              <a:rPr lang="es-MX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Cierre de orden</a:t>
            </a:r>
            <a:endParaRPr lang="en-US" sz="2400" dirty="0">
              <a:solidFill>
                <a:srgbClr val="FF67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7"/>
          <p:cNvPicPr/>
          <p:nvPr/>
        </p:nvPicPr>
        <p:blipFill rotWithShape="1">
          <a:blip r:embed="rId2"/>
          <a:srcRect l="9852" t="60419" r="60191" b="23081"/>
          <a:stretch/>
        </p:blipFill>
        <p:spPr bwMode="auto">
          <a:xfrm>
            <a:off x="6658295" y="3909976"/>
            <a:ext cx="3715415" cy="20178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12802"/>
            <a:ext cx="4269833" cy="1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6905296" y="2297847"/>
            <a:ext cx="4445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Antes de cerrar la orden siempre debemos escoger “No notificar”, para que ya no se envíen sms al cliente.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371600" y="4587893"/>
            <a:ext cx="4603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Luego procedemos a cerrar la orden para culminar correctamente el proceso de reparación de terminales.</a:t>
            </a:r>
          </a:p>
        </p:txBody>
      </p:sp>
      <p:sp>
        <p:nvSpPr>
          <p:cNvPr id="9" name="Redondear rectángulo de esquina del mismo lado 8"/>
          <p:cNvSpPr/>
          <p:nvPr/>
        </p:nvSpPr>
        <p:spPr>
          <a:xfrm>
            <a:off x="6658295" y="2084107"/>
            <a:ext cx="4698124" cy="1371600"/>
          </a:xfrm>
          <a:prstGeom prst="round2Same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Redondear rectángulo de esquina del mismo lado 9"/>
          <p:cNvSpPr/>
          <p:nvPr/>
        </p:nvSpPr>
        <p:spPr>
          <a:xfrm>
            <a:off x="1083019" y="4363758"/>
            <a:ext cx="4698124" cy="1371600"/>
          </a:xfrm>
          <a:prstGeom prst="round2Same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2" name="Picture 2" descr="https://upload.wikimedia.org/wikipedia/commons/thumb/5/50/Yes_Check_Circle.svg/2000px-Yes_Check_Circl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47" y="1413939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5"/>
          <p:cNvSpPr txBox="1">
            <a:spLocks/>
          </p:cNvSpPr>
          <p:nvPr/>
        </p:nvSpPr>
        <p:spPr>
          <a:xfrm>
            <a:off x="1494427" y="497568"/>
            <a:ext cx="9783173" cy="62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54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PE" dirty="0"/>
              <a:t>Equipo reparado y devolución de préstamo_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09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3600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Terminal_ de préstamo</a:t>
            </a:r>
          </a:p>
        </p:txBody>
      </p:sp>
      <p:pic>
        <p:nvPicPr>
          <p:cNvPr id="2050" name="Picture 2" descr="https://solotodo.s3.amazonaws.com/products/samsung_galaxy_young_duo_blu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24731">
            <a:off x="7382624" y="2141715"/>
            <a:ext cx="4540675" cy="350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542632" y="2104201"/>
            <a:ext cx="68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terminal de préstamo se otorga a aquellos clientes que estén dentro de  garantía y sean líneas Postpago activas.</a:t>
            </a:r>
          </a:p>
        </p:txBody>
      </p:sp>
      <p:sp>
        <p:nvSpPr>
          <p:cNvPr id="8" name="Recortar y redondear rectángulo de esquina sencilla 7"/>
          <p:cNvSpPr/>
          <p:nvPr/>
        </p:nvSpPr>
        <p:spPr>
          <a:xfrm>
            <a:off x="1403131" y="3097486"/>
            <a:ext cx="5265683" cy="2680138"/>
          </a:xfrm>
          <a:prstGeom prst="snip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1718441" y="3375726"/>
            <a:ext cx="46823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ruta del corcho para encontrar el terminal de préstamo que le corresponde al cliente es:</a:t>
            </a:r>
          </a:p>
          <a:p>
            <a:endParaRPr lang="es-PE" b="1" i="1" dirty="0">
              <a:solidFill>
                <a:srgbClr val="0154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000" b="1" i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 técnico – Políticas y lineamientos – Préstamo de terminales – Matriz de préstamo.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1649895" y="1357502"/>
            <a:ext cx="8229600" cy="4463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 b="0" i="0" u="none" kern="1200">
                <a:solidFill>
                  <a:srgbClr val="006699"/>
                </a:solidFill>
                <a:latin typeface="DIN Next LT Pro Light"/>
                <a:ea typeface="MS PGothic" pitchFamily="34" charset="-128"/>
                <a:cs typeface="DIN Next LT Pro Light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DIN Next LT Pro Light" charset="0"/>
                <a:ea typeface="MS PGothic" pitchFamily="34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DIN Next LT Pro Light" charset="0"/>
                <a:ea typeface="MS PGothic" pitchFamily="34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DIN Next LT Pro Light" charset="0"/>
                <a:ea typeface="MS PGothic" pitchFamily="34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DIN Next LT Pro Light" charset="0"/>
                <a:ea typeface="MS PGothic" pitchFamily="34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DIN Next LT Pro Ligh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DIN Next LT Pro Ligh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DIN Next LT Pro Ligh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006699"/>
                </a:solidFill>
                <a:latin typeface="DIN Next LT Pro Light" charset="0"/>
                <a:ea typeface="ＭＳ Ｐゴシック" charset="0"/>
              </a:defRPr>
            </a:lvl9pPr>
          </a:lstStyle>
          <a:p>
            <a:r>
              <a:rPr lang="es-PE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 aplican para brindar terminales en préstamo?</a:t>
            </a:r>
          </a:p>
        </p:txBody>
      </p:sp>
      <p:pic>
        <p:nvPicPr>
          <p:cNvPr id="14" name="Picture 2" descr="https://upload.wikimedia.org/wikipedia/commons/thumb/5/50/Yes_Check_Circle.svg/2000px-Yes_Check_Circ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47" y="1413939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7340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7605" y="1292261"/>
            <a:ext cx="9783173" cy="621845"/>
          </a:xfrm>
        </p:spPr>
        <p:txBody>
          <a:bodyPr>
            <a:noAutofit/>
          </a:bodyPr>
          <a:lstStyle/>
          <a:p>
            <a:r>
              <a:rPr lang="es-PE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Penalidad_ por no devolución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483171" y="2170060"/>
            <a:ext cx="5015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 en todos los casos donde el cliente no devuelva el terminal en préstamo, lo devuelva en mal estado o irreparable.</a:t>
            </a:r>
          </a:p>
        </p:txBody>
      </p:sp>
      <p:pic>
        <p:nvPicPr>
          <p:cNvPr id="36866" name="Picture 2" descr="https://encrypted-tbn0.gstatic.com/images?q=tbn:ANd9GcRsZ7yg08_Wev_nBLASsr6Oe6KIVN4q5ZNCGZj5byyWGe31QZS7S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423" y="1914106"/>
            <a:ext cx="3788506" cy="3439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7" name="CuadroTexto 6"/>
          <p:cNvSpPr txBox="1"/>
          <p:nvPr/>
        </p:nvSpPr>
        <p:spPr>
          <a:xfrm>
            <a:off x="1316447" y="3949148"/>
            <a:ext cx="5344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penalidades serán cobradas de acuerdo a tabla en la ruta del corcho: </a:t>
            </a:r>
          </a:p>
          <a:p>
            <a:endParaRPr lang="es-PE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Servicio técnico – Políticas y lineamientos – Préstamo de equipos – Matriz de Penalidad por no devolución.</a:t>
            </a:r>
          </a:p>
        </p:txBody>
      </p:sp>
      <p:sp>
        <p:nvSpPr>
          <p:cNvPr id="9" name="Pentágono 8"/>
          <p:cNvSpPr/>
          <p:nvPr/>
        </p:nvSpPr>
        <p:spPr>
          <a:xfrm>
            <a:off x="1291373" y="3582912"/>
            <a:ext cx="5851186" cy="2239617"/>
          </a:xfrm>
          <a:prstGeom prst="homePlate">
            <a:avLst/>
          </a:prstGeom>
          <a:noFill/>
          <a:ln w="38100">
            <a:solidFill>
              <a:srgbClr val="73B14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Picture 2" descr="https://upload.wikimedia.org/wikipedia/commons/thumb/5/50/Yes_Check_Circle.svg/2000px-Yes_Check_Circl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47" y="1413939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1494427" y="497568"/>
            <a:ext cx="9783173" cy="6218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54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PE"/>
              <a:t>Terminal_ de préstamo</a:t>
            </a:r>
            <a:endParaRPr lang="es-PE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549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07112" y="1189944"/>
            <a:ext cx="10070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i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el cambio del equipo defectuoso dentro de los 7 días de activado y debe cumplir las siguientes condiciones: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2359"/>
          <a:stretch/>
        </p:blipFill>
        <p:spPr>
          <a:xfrm>
            <a:off x="7786255" y="1818195"/>
            <a:ext cx="5297578" cy="4458232"/>
          </a:xfrm>
          <a:prstGeom prst="rect">
            <a:avLst/>
          </a:prstGeom>
        </p:spPr>
      </p:pic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DAP_ y reemplazo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24</a:t>
            </a:fld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B13488C-E228-43EA-BACE-0B253B55F794}"/>
              </a:ext>
            </a:extLst>
          </p:cNvPr>
          <p:cNvSpPr/>
          <p:nvPr/>
        </p:nvSpPr>
        <p:spPr>
          <a:xfrm>
            <a:off x="868611" y="2101970"/>
            <a:ext cx="809950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Cumplir con las condiciones de Garantía de Terminales.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La falla debe ser reportada por el cliente dentro de los 7 días calendario inmediatamente posteriores a la fecha de activación (sin excepción).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La falla debe ser validada /comprobada por el asesor para proceder con el reemplazo inmediato en la tienda, de lo contrario deberá ser enviado al CSA para su revisión y diagnóstico Entel.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Cliente debe entregar el kit defectuoso completo incluyendo caja original y contenido al CSA (sin excepción).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PE" sz="2000" b="1" i="1" dirty="0">
                <a:solidFill>
                  <a:schemeClr val="bg1">
                    <a:lumMod val="50000"/>
                  </a:schemeClr>
                </a:solidFill>
              </a:rPr>
              <a:t>Excepción: </a:t>
            </a:r>
            <a:r>
              <a:rPr lang="es-PE" sz="2000" dirty="0">
                <a:solidFill>
                  <a:schemeClr val="bg1">
                    <a:lumMod val="50000"/>
                  </a:schemeClr>
                </a:solidFill>
              </a:rPr>
              <a:t>Si el cliente no contará con los accesorios o caja original, el asesor SOLAMENTE le entregaría un equipo incluyendo batería sin caja u otros accesorios, los cuales se utilizarían para enviar el equipo defectuoso al CSA (Siempre se terminaría enviando: Equipo + caja + accesorios). Si no se tuviese equipo de reemplazo, enviar equipo defectuoso al CSA.</a:t>
            </a:r>
          </a:p>
        </p:txBody>
      </p:sp>
    </p:spTree>
    <p:extLst>
      <p:ext uri="{BB962C8B-B14F-4D97-AF65-F5344CB8AC3E}">
        <p14:creationId xmlns:p14="http://schemas.microsoft.com/office/powerpoint/2010/main" val="33349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60748" y="1745601"/>
            <a:ext cx="9973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Compromiso que asumimos de reemplazar el terminal defectuoso siempre que se detecte un equipo mal reparado en el mismo momento de la entrega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60748" y="3188939"/>
            <a:ext cx="85741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 si el equipo del cliente ha vuelto del CR y No ha salido de la tienda ( No debe aplicarse si el cliente ha salido de la tienda con el equipo).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aplica si la garantía anual dejó de estar vigente (No aplica para cotizados.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aplica para equipos declarados Irreparables anteriormente).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aplica para APPLE.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aplica si el equipo del cliente lleva más de 2 meses en el almacén de tienda esperando recojo por parte del cliente.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1494427" y="593764"/>
            <a:ext cx="9783173" cy="749041"/>
          </a:xfrm>
        </p:spPr>
        <p:txBody>
          <a:bodyPr>
            <a:normAutofit fontScale="90000"/>
          </a:bodyPr>
          <a:lstStyle/>
          <a:p>
            <a:r>
              <a:rPr lang="es-PE" dirty="0"/>
              <a:t>REEMPLAZO POR MALA REEPARACIÓN EN EL MOMENTO DE LA ENTREGA 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25</a:t>
            </a:fld>
            <a:endParaRPr lang="es-ES" dirty="0"/>
          </a:p>
        </p:txBody>
      </p:sp>
      <p:pic>
        <p:nvPicPr>
          <p:cNvPr id="8" name="Picture 2" descr="https://solotodo.s3.amazonaws.com/products/samsung_galaxy_young_duo_blue.jpg">
            <a:extLst>
              <a:ext uri="{FF2B5EF4-FFF2-40B4-BE49-F238E27FC236}">
                <a16:creationId xmlns:a16="http://schemas.microsoft.com/office/drawing/2014/main" id="{16EFCACA-E266-4463-8C62-6378E121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24731">
            <a:off x="9074578" y="3733388"/>
            <a:ext cx="2770094" cy="213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14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0DE7A-11CB-4FC1-80B8-6C33DC01B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27" y="636113"/>
            <a:ext cx="9783173" cy="621845"/>
          </a:xfrm>
        </p:spPr>
        <p:txBody>
          <a:bodyPr>
            <a:normAutofit fontScale="90000"/>
          </a:bodyPr>
          <a:lstStyle/>
          <a:p>
            <a:r>
              <a:rPr lang="es-PE" dirty="0"/>
              <a:t>REEMPLAZO POR MALA REEPARACIÓN EN EL MOMENTO DE LA ENTREGA 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C70C64C-0D10-49F9-83FF-23916A59D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30336F4-6C85-4940-8493-13A9298CDC36}"/>
              </a:ext>
            </a:extLst>
          </p:cNvPr>
          <p:cNvSpPr/>
          <p:nvPr/>
        </p:nvSpPr>
        <p:spPr>
          <a:xfrm>
            <a:off x="1494426" y="5265087"/>
            <a:ext cx="6416519" cy="1115586"/>
          </a:xfrm>
          <a:prstGeom prst="rect">
            <a:avLst/>
          </a:prstGeom>
          <a:solidFill>
            <a:srgbClr val="00B0F0"/>
          </a:solidFill>
          <a:ln w="381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PE" dirty="0"/>
              <a:t>No necesitan el Ok de Terminales Post Venta ( </a:t>
            </a:r>
            <a:r>
              <a:rPr lang="es-PE" b="1" dirty="0">
                <a:solidFill>
                  <a:srgbClr val="193C7D"/>
                </a:solidFill>
              </a:rPr>
              <a:t>pero para casos Apple, por ningún motivo se hace cambio en tienda</a:t>
            </a:r>
            <a:r>
              <a:rPr lang="es-PE" dirty="0"/>
              <a:t>).</a:t>
            </a:r>
            <a:br>
              <a:rPr lang="es-PE" dirty="0"/>
            </a:br>
            <a:r>
              <a:rPr lang="es-PE" dirty="0"/>
              <a:t>En caso el CR no valide las fotos/videos remitidos, se considerará el caso como de "uso no justificado de equipos nuevos".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AE3A287-CCFC-4715-93F1-92EBAAF95774}"/>
              </a:ext>
            </a:extLst>
          </p:cNvPr>
          <p:cNvSpPr/>
          <p:nvPr/>
        </p:nvSpPr>
        <p:spPr>
          <a:xfrm>
            <a:off x="1385454" y="1486212"/>
            <a:ext cx="863138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s-PE" dirty="0"/>
              <a:t>Asesor valida que </a:t>
            </a:r>
            <a:r>
              <a:rPr lang="es-PE" b="1" u="sng" dirty="0">
                <a:solidFill>
                  <a:srgbClr val="008000"/>
                </a:solidFill>
              </a:rPr>
              <a:t>comportamiento no deseado</a:t>
            </a:r>
            <a:r>
              <a:rPr lang="es-PE" dirty="0"/>
              <a:t> esté mencionado en la </a:t>
            </a:r>
            <a:r>
              <a:rPr lang="es-PE" b="1" dirty="0">
                <a:solidFill>
                  <a:srgbClr val="FF6702"/>
                </a:solidFill>
              </a:rPr>
              <a:t>Plantilla 3+1</a:t>
            </a:r>
            <a:r>
              <a:rPr lang="es-PE" dirty="0"/>
              <a:t> con la que se internó. </a:t>
            </a:r>
            <a:br>
              <a:rPr lang="es-PE" dirty="0"/>
            </a:br>
            <a:br>
              <a:rPr lang="es-PE" dirty="0"/>
            </a:br>
            <a:r>
              <a:rPr lang="es-PE" b="1" dirty="0">
                <a:solidFill>
                  <a:srgbClr val="193C7D"/>
                </a:solidFill>
              </a:rPr>
              <a:t>No aplica</a:t>
            </a:r>
            <a:r>
              <a:rPr lang="es-PE" dirty="0"/>
              <a:t> si no hay mención en la orden anterior.</a:t>
            </a:r>
          </a:p>
          <a:p>
            <a:pPr>
              <a:buFont typeface="+mj-lt"/>
              <a:buAutoNum type="arabicPeriod"/>
            </a:pPr>
            <a:endParaRPr lang="es-PE" dirty="0"/>
          </a:p>
          <a:p>
            <a:pPr>
              <a:buFont typeface="+mj-lt"/>
              <a:buAutoNum type="arabicPeriod"/>
            </a:pPr>
            <a:r>
              <a:rPr lang="es-PE" dirty="0"/>
              <a:t>Asesor solicita Ok del Supervisor de tienda (en copia </a:t>
            </a:r>
            <a:r>
              <a:rPr lang="es-PE" b="1" dirty="0">
                <a:solidFill>
                  <a:srgbClr val="008000"/>
                </a:solidFill>
                <a:hlinkClick r:id="rId2"/>
              </a:rPr>
              <a:t>TerminalesPostVenta@entel.pe</a:t>
            </a:r>
            <a:r>
              <a:rPr lang="es-PE" dirty="0"/>
              <a:t>), genera nueva orden de SSTT para enviar averiado y completa la </a:t>
            </a:r>
            <a:r>
              <a:rPr lang="es-PE" b="1" dirty="0">
                <a:solidFill>
                  <a:srgbClr val="FF6702"/>
                </a:solidFill>
              </a:rPr>
              <a:t>Plantilla 3+1</a:t>
            </a:r>
            <a:r>
              <a:rPr lang="es-PE" dirty="0"/>
              <a:t>. </a:t>
            </a:r>
          </a:p>
          <a:p>
            <a:pPr>
              <a:buFont typeface="+mj-lt"/>
              <a:buAutoNum type="arabicPeriod"/>
            </a:pPr>
            <a:r>
              <a:rPr lang="es-PE" dirty="0"/>
              <a:t>Siempre que haya reemplazo en tienda, el asesor debe enviar:</a:t>
            </a:r>
            <a:br>
              <a:rPr lang="es-PE" dirty="0"/>
            </a:br>
            <a:br>
              <a:rPr lang="es-PE" dirty="0"/>
            </a:br>
            <a:r>
              <a:rPr lang="es-PE" b="1" dirty="0">
                <a:solidFill>
                  <a:srgbClr val="193C7D"/>
                </a:solidFill>
              </a:rPr>
              <a:t>Video</a:t>
            </a:r>
            <a:r>
              <a:rPr lang="es-PE" dirty="0"/>
              <a:t> (aprox. 5 segundos) </a:t>
            </a:r>
            <a:r>
              <a:rPr lang="es-PE" b="1" dirty="0">
                <a:solidFill>
                  <a:srgbClr val="008000"/>
                </a:solidFill>
                <a:hlinkClick r:id="rId3"/>
              </a:rPr>
              <a:t>EvidenciasPostVenta@gmail.com</a:t>
            </a:r>
            <a:r>
              <a:rPr lang="es-PE" dirty="0"/>
              <a:t> (en copia </a:t>
            </a:r>
            <a:r>
              <a:rPr lang="es-PE" b="1" dirty="0">
                <a:solidFill>
                  <a:srgbClr val="008000"/>
                </a:solidFill>
                <a:hlinkClick r:id="rId2"/>
              </a:rPr>
              <a:t>TerminalesPostVenta@entel.pe</a:t>
            </a:r>
            <a:r>
              <a:rPr lang="es-PE" dirty="0"/>
              <a:t>)</a:t>
            </a:r>
            <a:br>
              <a:rPr lang="es-PE" dirty="0"/>
            </a:br>
            <a:br>
              <a:rPr lang="es-PE" dirty="0"/>
            </a:br>
            <a:r>
              <a:rPr lang="es-PE" b="1" dirty="0">
                <a:solidFill>
                  <a:srgbClr val="193C7D"/>
                </a:solidFill>
              </a:rPr>
              <a:t>Foto</a:t>
            </a:r>
            <a:r>
              <a:rPr lang="es-PE" dirty="0"/>
              <a:t>: subirlas directamente a la web de </a:t>
            </a:r>
            <a:r>
              <a:rPr lang="es-PE" dirty="0" err="1"/>
              <a:t>Anovo</a:t>
            </a:r>
            <a:r>
              <a:rPr lang="es-PE" dirty="0"/>
              <a:t> (“Ver Fotos”/”Agregar Evidencia”)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7BB91B-179B-4AD0-929E-87E6B09117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36029"/>
          <a:stretch/>
        </p:blipFill>
        <p:spPr>
          <a:xfrm>
            <a:off x="9487227" y="1325727"/>
            <a:ext cx="2386119" cy="3701537"/>
          </a:xfrm>
          <a:prstGeom prst="rect">
            <a:avLst/>
          </a:prstGeom>
        </p:spPr>
      </p:pic>
      <p:sp>
        <p:nvSpPr>
          <p:cNvPr id="8" name="Flecha: hacia la izquierda 7">
            <a:extLst>
              <a:ext uri="{FF2B5EF4-FFF2-40B4-BE49-F238E27FC236}">
                <a16:creationId xmlns:a16="http://schemas.microsoft.com/office/drawing/2014/main" id="{5FC184AB-91FC-454F-AA19-EBA366EB6861}"/>
              </a:ext>
            </a:extLst>
          </p:cNvPr>
          <p:cNvSpPr/>
          <p:nvPr/>
        </p:nvSpPr>
        <p:spPr>
          <a:xfrm>
            <a:off x="8257309" y="5265087"/>
            <a:ext cx="2396836" cy="1115586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200" b="1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387981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build="p" bldLvl="2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782440" y="1548952"/>
            <a:ext cx="101951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Compromiso que asumimos de reemplazar el terminal defectuoso reportado por el cliente siempre que haya sido reparado de manera previa y haya ingresado por segunda vez dentro de los 30 días calendario posteriores a su reparación.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61316" y="2830971"/>
            <a:ext cx="96084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 si el reingreso es por el mismo motivo de reparación (no aplica si la falla no ha sido mencionada en la Plantilla 3+1 de la orden anterior). Aplica solo para equipos con GARANTÍA anual vigente (no aplica para cotizados, no aplica para equipos declarados Irreparables anteriormente).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PE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Solo para fallas comprobadas por el CR (no por el cliente, no por el asesor, no por el técnico flotante).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PE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 para 2 fallas dentro de los 30 días calendario posteriores a la fecha de reparación (que se contabiliza a partir de la fecha en que el equipo retorna reparado a la tienda).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PE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reemplazo lo realiza únicamente el CR.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PE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Sí CR incumple lineamiento, el CP de tienda debe comunicarse inmediatamente con TerminalesPostVenta@entel.pe (únicos que pueden autorizar reemplazos de SSTT).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PE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877361"/>
          </a:xfrm>
        </p:spPr>
        <p:txBody>
          <a:bodyPr>
            <a:normAutofit fontScale="90000"/>
          </a:bodyPr>
          <a:lstStyle/>
          <a:p>
            <a:r>
              <a:rPr lang="es-PE" dirty="0"/>
              <a:t>REEMPLAZO POR MALA REPARACIÓN EN SEGUNDO INGRESO EN 30 DÍAS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27</a:t>
            </a:fld>
            <a:endParaRPr lang="es-ES" dirty="0"/>
          </a:p>
        </p:txBody>
      </p:sp>
      <p:pic>
        <p:nvPicPr>
          <p:cNvPr id="8" name="Picture 16" descr="http://www.appleandroid.es/wp-content/uploads/2015/01/la-casa-del-movil.png">
            <a:extLst>
              <a:ext uri="{FF2B5EF4-FFF2-40B4-BE49-F238E27FC236}">
                <a16:creationId xmlns:a16="http://schemas.microsoft.com/office/drawing/2014/main" id="{09515E33-69C3-420D-BE25-DF140135C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3" t="-4066" r="10658" b="1"/>
          <a:stretch/>
        </p:blipFill>
        <p:spPr bwMode="auto">
          <a:xfrm>
            <a:off x="10342076" y="2102950"/>
            <a:ext cx="1522744" cy="356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7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3800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recojo del equipo en reparación_</a:t>
            </a:r>
          </a:p>
        </p:txBody>
      </p:sp>
      <p:pic>
        <p:nvPicPr>
          <p:cNvPr id="35842" name="Picture 2" descr="Resultado de imagen para celulares tir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121" y="1314114"/>
            <a:ext cx="1872208" cy="2377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CuadroTexto 3"/>
          <p:cNvSpPr txBox="1"/>
          <p:nvPr/>
        </p:nvSpPr>
        <p:spPr>
          <a:xfrm>
            <a:off x="1423363" y="1546513"/>
            <a:ext cx="6007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el cliente no recoge su terminal dentro de los 30 días calendarios posteriores a la creación de la orden de reparación , el cliente deberá pagar  a Entel un monto de S/.3.00 nuevos soles diarios por concepto de almacenaje.</a:t>
            </a:r>
          </a:p>
        </p:txBody>
      </p:sp>
      <p:sp>
        <p:nvSpPr>
          <p:cNvPr id="7" name="Llamada rectangular redondeada 6"/>
          <p:cNvSpPr/>
          <p:nvPr/>
        </p:nvSpPr>
        <p:spPr bwMode="auto">
          <a:xfrm>
            <a:off x="6877879" y="4037878"/>
            <a:ext cx="4116137" cy="2038243"/>
          </a:xfrm>
          <a:prstGeom prst="wedgeRoundRectCallout">
            <a:avLst>
              <a:gd name="adj1" fmla="val -61731"/>
              <a:gd name="adj2" fmla="val 18282"/>
              <a:gd name="adj3" fmla="val 16667"/>
            </a:avLst>
          </a:prstGeom>
          <a:solidFill>
            <a:srgbClr val="FFFEFE"/>
          </a:solidFill>
          <a:ln w="25400" cap="flat" cmpd="sng" algn="ctr">
            <a:solidFill>
              <a:srgbClr val="FC8608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PE" sz="1900" b="1" i="1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“Hola! Tu equipo esta listo para recojo hace 60 días. Quedan 2 días mas para recogerlo en la misma tienda, luego se ejecutaran las clausulas contractuales. Entel” </a:t>
            </a:r>
            <a:endParaRPr lang="es-PE" sz="1900" dirty="0">
              <a:solidFill>
                <a:srgbClr val="FF6700"/>
              </a:solidFill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Calibri" charset="0"/>
            </a:endParaRPr>
          </a:p>
        </p:txBody>
      </p:sp>
      <p:pic>
        <p:nvPicPr>
          <p:cNvPr id="8" name="Picture 2" descr="http://www.significadodelossuenos.name/wp-content/uploads/2014/02/mensajes-de-tex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16" y="3405772"/>
            <a:ext cx="4272558" cy="2368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4405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559849" y="5920612"/>
            <a:ext cx="8748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de 5 días calendarios se procede a cerrar la orden y disponer de los equipos</a:t>
            </a:r>
            <a:r>
              <a:rPr lang="es-PE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892918" y="1321505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Almacenamiento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227174" y="4903591"/>
            <a:ext cx="941381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7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Pasados los 60 días calendarios que el cliente fue notificado para que recoja su terminal, se procederá a rematar el terminal a fin de hacerse con el costo de cobro de almacenamiento.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7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cobro del almacenamiento es de tipo disuasivo.</a:t>
            </a:r>
          </a:p>
        </p:txBody>
      </p:sp>
      <p:sp>
        <p:nvSpPr>
          <p:cNvPr id="33" name="AutoShape 4" descr="Resultado de imagen para celular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35" name="AutoShape 6" descr="Resultado de imagen para celular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grpSp>
        <p:nvGrpSpPr>
          <p:cNvPr id="5" name="Grupo 4"/>
          <p:cNvGrpSpPr/>
          <p:nvPr/>
        </p:nvGrpSpPr>
        <p:grpSpPr>
          <a:xfrm>
            <a:off x="1920213" y="1609301"/>
            <a:ext cx="8551773" cy="3149981"/>
            <a:chOff x="1920213" y="1161799"/>
            <a:chExt cx="8551773" cy="3149981"/>
          </a:xfrm>
        </p:grpSpPr>
        <p:cxnSp>
          <p:nvCxnSpPr>
            <p:cNvPr id="12" name="Conector recto 11"/>
            <p:cNvCxnSpPr/>
            <p:nvPr/>
          </p:nvCxnSpPr>
          <p:spPr bwMode="auto">
            <a:xfrm>
              <a:off x="3935760" y="2132856"/>
              <a:ext cx="4536504" cy="0"/>
            </a:xfrm>
            <a:prstGeom prst="line">
              <a:avLst/>
            </a:prstGeom>
            <a:solidFill>
              <a:srgbClr val="FFFEFE"/>
            </a:solidFill>
            <a:ln w="25400" cap="flat" cmpd="sng" algn="ctr">
              <a:solidFill>
                <a:srgbClr val="FC860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Conector recto 14"/>
            <p:cNvCxnSpPr/>
            <p:nvPr/>
          </p:nvCxnSpPr>
          <p:spPr bwMode="auto">
            <a:xfrm>
              <a:off x="3935760" y="3501008"/>
              <a:ext cx="4536504" cy="0"/>
            </a:xfrm>
            <a:prstGeom prst="line">
              <a:avLst/>
            </a:prstGeom>
            <a:solidFill>
              <a:srgbClr val="FFFEFE"/>
            </a:solidFill>
            <a:ln w="25400" cap="flat" cmpd="sng" algn="ctr">
              <a:solidFill>
                <a:srgbClr val="FC860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Rectángulo redondeado 13"/>
            <p:cNvSpPr/>
            <p:nvPr/>
          </p:nvSpPr>
          <p:spPr bwMode="auto">
            <a:xfrm>
              <a:off x="1920213" y="1631483"/>
              <a:ext cx="1362125" cy="641941"/>
            </a:xfrm>
            <a:prstGeom prst="roundRect">
              <a:avLst/>
            </a:prstGeom>
            <a:solidFill>
              <a:srgbClr val="FFFEFE"/>
            </a:solidFill>
            <a:ln w="25400" cap="flat" cmpd="sng" algn="ctr">
              <a:solidFill>
                <a:srgbClr val="FC860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es-PE" sz="1400" dirty="0">
                  <a:latin typeface="Arial" panose="020B0604020202020204" pitchFamily="34" charset="0"/>
                  <a:ea typeface="ヒラギノ角ゴ ProN W3" charset="0"/>
                  <a:cs typeface="Arial" panose="020B0604020202020204" pitchFamily="34" charset="0"/>
                  <a:sym typeface="Calibri" charset="0"/>
                </a:rPr>
                <a:t>CON </a:t>
              </a:r>
            </a:p>
            <a:p>
              <a:pPr algn="ctr" defTabSz="914400"/>
              <a:r>
                <a:rPr lang="es-PE" sz="1400" dirty="0">
                  <a:latin typeface="Arial" panose="020B0604020202020204" pitchFamily="34" charset="0"/>
                  <a:ea typeface="ヒラギノ角ゴ ProN W3" charset="0"/>
                  <a:cs typeface="Arial" panose="020B0604020202020204" pitchFamily="34" charset="0"/>
                  <a:sym typeface="Calibri" charset="0"/>
                </a:rPr>
                <a:t>PRESTAMO</a:t>
              </a:r>
            </a:p>
          </p:txBody>
        </p:sp>
        <p:sp>
          <p:nvSpPr>
            <p:cNvPr id="18" name="Rectángulo redondeado 17"/>
            <p:cNvSpPr/>
            <p:nvPr/>
          </p:nvSpPr>
          <p:spPr bwMode="auto">
            <a:xfrm>
              <a:off x="1920213" y="3020197"/>
              <a:ext cx="1362125" cy="686549"/>
            </a:xfrm>
            <a:prstGeom prst="roundRect">
              <a:avLst/>
            </a:prstGeom>
            <a:solidFill>
              <a:srgbClr val="FFFEFE"/>
            </a:solidFill>
            <a:ln w="25400" cap="flat" cmpd="sng" algn="ctr">
              <a:solidFill>
                <a:srgbClr val="FC860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es-PE" sz="1400" dirty="0">
                  <a:latin typeface="Arial" panose="020B0604020202020204" pitchFamily="34" charset="0"/>
                  <a:ea typeface="ヒラギノ角ゴ ProN W3" charset="0"/>
                  <a:cs typeface="Arial" panose="020B0604020202020204" pitchFamily="34" charset="0"/>
                  <a:sym typeface="Calibri" charset="0"/>
                </a:rPr>
                <a:t>SIN</a:t>
              </a:r>
            </a:p>
            <a:p>
              <a:pPr algn="ctr" defTabSz="914400"/>
              <a:r>
                <a:rPr lang="es-PE" sz="1400" dirty="0">
                  <a:latin typeface="Arial" panose="020B0604020202020204" pitchFamily="34" charset="0"/>
                  <a:ea typeface="ヒラギノ角ゴ ProN W3" charset="0"/>
                  <a:cs typeface="Arial" panose="020B0604020202020204" pitchFamily="34" charset="0"/>
                  <a:sym typeface="Calibri" charset="0"/>
                </a:rPr>
                <a:t>PRESTAMO</a:t>
              </a: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3503713" y="1628801"/>
              <a:ext cx="592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1era</a:t>
              </a:r>
            </a:p>
            <a:p>
              <a:r>
                <a:rPr lang="es-P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Visita</a:t>
              </a:r>
            </a:p>
          </p:txBody>
        </p:sp>
        <p:cxnSp>
          <p:nvCxnSpPr>
            <p:cNvPr id="24" name="Conector recto 23"/>
            <p:cNvCxnSpPr/>
            <p:nvPr/>
          </p:nvCxnSpPr>
          <p:spPr bwMode="auto">
            <a:xfrm>
              <a:off x="6232687" y="1813467"/>
              <a:ext cx="0" cy="586979"/>
            </a:xfrm>
            <a:prstGeom prst="line">
              <a:avLst/>
            </a:prstGeom>
            <a:solidFill>
              <a:srgbClr val="FFFEFE"/>
            </a:solidFill>
            <a:ln w="25400" cap="flat" cmpd="sng" algn="ctr">
              <a:solidFill>
                <a:srgbClr val="FC860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Conector recto 27"/>
            <p:cNvCxnSpPr/>
            <p:nvPr/>
          </p:nvCxnSpPr>
          <p:spPr bwMode="auto">
            <a:xfrm>
              <a:off x="6232687" y="3207519"/>
              <a:ext cx="0" cy="586979"/>
            </a:xfrm>
            <a:prstGeom prst="line">
              <a:avLst/>
            </a:prstGeom>
            <a:solidFill>
              <a:srgbClr val="FFFEFE"/>
            </a:solidFill>
            <a:ln w="25400" cap="flat" cmpd="sng" algn="ctr">
              <a:solidFill>
                <a:srgbClr val="FC8608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CuadroTexto 25"/>
            <p:cNvSpPr txBox="1"/>
            <p:nvPr/>
          </p:nvSpPr>
          <p:spPr>
            <a:xfrm>
              <a:off x="8184232" y="1628800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dirty="0">
                  <a:latin typeface="Arial" panose="020B0604020202020204" pitchFamily="34" charset="0"/>
                  <a:cs typeface="Arial" panose="020B0604020202020204" pitchFamily="34" charset="0"/>
                </a:rPr>
                <a:t>Día 60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8187298" y="2992660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dirty="0">
                  <a:latin typeface="Arial" panose="020B0604020202020204" pitchFamily="34" charset="0"/>
                  <a:cs typeface="Arial" panose="020B0604020202020204" pitchFamily="34" charset="0"/>
                </a:rPr>
                <a:t>Día 60</a:t>
              </a: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764635" y="125946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dirty="0">
                  <a:latin typeface="Arial" panose="020B0604020202020204" pitchFamily="34" charset="0"/>
                  <a:cs typeface="Arial" panose="020B0604020202020204" pitchFamily="34" charset="0"/>
                </a:rPr>
                <a:t>Día 30</a:t>
              </a: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5764635" y="2795859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dirty="0">
                  <a:latin typeface="Arial" panose="020B0604020202020204" pitchFamily="34" charset="0"/>
                  <a:cs typeface="Arial" panose="020B0604020202020204" pitchFamily="34" charset="0"/>
                </a:rPr>
                <a:t>Día 30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4682559" y="2132856"/>
              <a:ext cx="8354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Sin cobro</a:t>
              </a: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4681465" y="3509220"/>
              <a:ext cx="8354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Sin cobro</a:t>
              </a: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6992188" y="2148229"/>
              <a:ext cx="9284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>
                  <a:latin typeface="Arial" panose="020B0604020202020204" pitchFamily="34" charset="0"/>
                  <a:cs typeface="Arial" panose="020B0604020202020204" pitchFamily="34" charset="0"/>
                </a:rPr>
                <a:t>S/.3  diarios</a:t>
              </a: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6992187" y="3526483"/>
              <a:ext cx="9284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>
                  <a:latin typeface="Arial" panose="020B0604020202020204" pitchFamily="34" charset="0"/>
                  <a:cs typeface="Arial" panose="020B0604020202020204" pitchFamily="34" charset="0"/>
                </a:rPr>
                <a:t>S/.3  diarios</a:t>
              </a:r>
            </a:p>
          </p:txBody>
        </p:sp>
        <p:pic>
          <p:nvPicPr>
            <p:cNvPr id="20488" name="Picture 8" descr="http://bluehapmobile.com/wp-content/uploads/2015/06/1059033_0_original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71" t="861" r="29898"/>
            <a:stretch/>
          </p:blipFill>
          <p:spPr bwMode="auto">
            <a:xfrm>
              <a:off x="9360149" y="1486046"/>
              <a:ext cx="581880" cy="1086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http://bluehapmobile.com/wp-content/uploads/2015/06/1059033_0_original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71" t="861" r="29898"/>
            <a:stretch/>
          </p:blipFill>
          <p:spPr bwMode="auto">
            <a:xfrm>
              <a:off x="9407205" y="2944314"/>
              <a:ext cx="572431" cy="1068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uadroTexto 1"/>
            <p:cNvSpPr txBox="1"/>
            <p:nvPr/>
          </p:nvSpPr>
          <p:spPr>
            <a:xfrm>
              <a:off x="8902326" y="1161799"/>
              <a:ext cx="156966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Se asigna a préstamo</a:t>
              </a:r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9120337" y="4034781"/>
              <a:ext cx="1114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Se almacena</a:t>
              </a: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3503712" y="2992661"/>
              <a:ext cx="592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1era</a:t>
              </a:r>
            </a:p>
            <a:p>
              <a:r>
                <a:rPr lang="es-PE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Visita</a:t>
              </a:r>
            </a:p>
          </p:txBody>
        </p:sp>
      </p:grpSp>
      <p:sp>
        <p:nvSpPr>
          <p:cNvPr id="4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3800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recojo del equipo en reparación_</a:t>
            </a:r>
          </a:p>
        </p:txBody>
      </p:sp>
      <p:pic>
        <p:nvPicPr>
          <p:cNvPr id="43" name="Picture 2" descr="https://upload.wikimedia.org/wikipedia/commons/thumb/5/50/Yes_Check_Circle.svg/2000px-Yes_Check_Circl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171" y="1385613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0232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52" y="329738"/>
            <a:ext cx="11472913" cy="6098772"/>
          </a:xfrm>
          <a:prstGeom prst="round2DiagRect">
            <a:avLst>
              <a:gd name="adj1" fmla="val 24731"/>
              <a:gd name="adj2" fmla="val 0"/>
            </a:avLst>
          </a:prstGeom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6243982" y="2062635"/>
            <a:ext cx="5649612" cy="3785652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>
                <a:ln w="11430"/>
                <a:solidFill>
                  <a:srgbClr val="E05206"/>
                </a:solidFill>
                <a:latin typeface="Arial" pitchFamily="34" charset="0"/>
              </a:defRPr>
            </a:lvl1pPr>
          </a:lstStyle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0154A0"/>
                </a:solidFill>
              </a:rPr>
              <a:t>Glosario_</a:t>
            </a:r>
          </a:p>
          <a:p>
            <a:pPr marL="342900" indent="-342900" algn="l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Flujo de responsabilidades_ </a:t>
            </a:r>
          </a:p>
          <a:p>
            <a:pPr marL="342900" indent="-342900" algn="l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0154A0"/>
                </a:solidFill>
              </a:rPr>
              <a:t>Flujo de atención_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Almacenes principales_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0154A0"/>
                </a:solidFill>
              </a:rPr>
              <a:t>Envío de equipo defectuoso_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Reparación con préstamo_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0154A0"/>
                </a:solidFill>
              </a:rPr>
              <a:t>Equipo reparado y devolución de préstamo_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Terminal de préstamo_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0154A0"/>
                </a:solidFill>
              </a:rPr>
              <a:t>DAP y reemplazo_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No recojo del terminal en reparación_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rgbClr val="0154A0"/>
                </a:solidFill>
              </a:rPr>
              <a:t>Desactivar buscar mi iPhone_</a:t>
            </a:r>
          </a:p>
          <a:p>
            <a:pPr marL="342900" indent="-342900" algn="l" eaLnBrk="1" hangingPunct="1">
              <a:buFont typeface="Wingdings" panose="05000000000000000000" pitchFamily="2" charset="2"/>
              <a:buChar char="ü"/>
              <a:defRPr/>
            </a:pPr>
            <a:r>
              <a:rPr lang="es-ES" sz="2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Aplicativo </a:t>
            </a:r>
            <a:r>
              <a:rPr lang="es-ES" sz="2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Anovo</a:t>
            </a:r>
            <a:r>
              <a:rPr lang="es-ES" sz="2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endParaRPr lang="es-PE" sz="2000" dirty="0">
              <a:ln w="0"/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Agenda_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0</a:t>
            </a:r>
            <a:fld id="{F129FDDE-C897-4738-AA77-D3902B2BFD1B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230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iphonea2.com/wp-content/uploads/2013/10/Descativar-Buscar-mi-iPh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52" y="3484481"/>
            <a:ext cx="5546272" cy="293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/>
          <p:nvPr/>
        </p:nvSpPr>
        <p:spPr>
          <a:xfrm>
            <a:off x="1287879" y="1917656"/>
            <a:ext cx="94371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i="1" dirty="0">
                <a:solidFill>
                  <a:srgbClr val="FF67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Concepto:</a:t>
            </a:r>
            <a:endParaRPr lang="es-MX" sz="2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Funcionalidad que ofrece herramientas de seguridad y protección, para el Iphone de los usuarios</a:t>
            </a:r>
            <a:r>
              <a:rPr lang="es-MX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3725" y="3577870"/>
            <a:ext cx="437659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Impacto:</a:t>
            </a:r>
          </a:p>
          <a:p>
            <a:endParaRPr lang="es-MX" sz="24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Afecta el proceso de reparación, impidiendo la atención del mismo, es por ello que se debe de desactivar esta función antes de enviar a reparación</a:t>
            </a:r>
            <a:r>
              <a:rPr lang="es-MX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494533" y="1291945"/>
            <a:ext cx="412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u="sng" dirty="0">
                <a:hlinkClick r:id="rId3"/>
              </a:rPr>
              <a:t>https://www.icloud.com/activationlock/</a:t>
            </a:r>
            <a:r>
              <a:rPr lang="es-MX" b="1" dirty="0"/>
              <a:t> </a:t>
            </a:r>
            <a:endParaRPr lang="es-PE" b="1" dirty="0"/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Desactivación</a:t>
            </a:r>
            <a:r>
              <a:rPr lang="es-PE" dirty="0" err="1">
                <a:solidFill>
                  <a:srgbClr val="FF6702"/>
                </a:solidFill>
              </a:rPr>
              <a:t>_Buscar</a:t>
            </a:r>
            <a:r>
              <a:rPr lang="es-PE" dirty="0">
                <a:solidFill>
                  <a:srgbClr val="FF6702"/>
                </a:solidFill>
              </a:rPr>
              <a:t> mi iPhone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3472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816619" y="1327914"/>
            <a:ext cx="41569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2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el terminal está encendido</a:t>
            </a:r>
            <a:r>
              <a:rPr lang="es-PE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33245" y="5442612"/>
            <a:ext cx="261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 a ajustes en el Menú principal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422726" y="5581111"/>
            <a:ext cx="254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Ingresa a iCloud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123693" y="5418562"/>
            <a:ext cx="317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Desliza para desactivar y coloca la contraseña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00" y="2159141"/>
            <a:ext cx="1640280" cy="2920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97" y="2140843"/>
            <a:ext cx="1658461" cy="2952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175" y="2113701"/>
            <a:ext cx="1656334" cy="29655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ángulo redondeado 5"/>
          <p:cNvSpPr/>
          <p:nvPr/>
        </p:nvSpPr>
        <p:spPr>
          <a:xfrm>
            <a:off x="1733245" y="5314295"/>
            <a:ext cx="2616590" cy="902964"/>
          </a:xfrm>
          <a:prstGeom prst="roundRect">
            <a:avLst/>
          </a:prstGeom>
          <a:noFill/>
          <a:ln w="28575"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5069146" y="5314295"/>
            <a:ext cx="2616590" cy="902964"/>
          </a:xfrm>
          <a:prstGeom prst="roundRect">
            <a:avLst/>
          </a:prstGeom>
          <a:noFill/>
          <a:ln w="28575"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8149084" y="5270507"/>
            <a:ext cx="3128516" cy="902964"/>
          </a:xfrm>
          <a:prstGeom prst="roundRect">
            <a:avLst/>
          </a:prstGeom>
          <a:noFill/>
          <a:ln w="2857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 descr="https://upload.wikimedia.org/wikipedia/commons/thumb/5/50/Yes_Check_Circle.svg/2000px-Yes_Check_Circl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171" y="1385613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11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 err="1"/>
              <a:t>Desactivación</a:t>
            </a:r>
            <a:r>
              <a:rPr lang="es-PE" dirty="0" err="1">
                <a:solidFill>
                  <a:srgbClr val="FF6702"/>
                </a:solidFill>
              </a:rPr>
              <a:t>_Buscar</a:t>
            </a:r>
            <a:r>
              <a:rPr lang="es-PE" dirty="0">
                <a:solidFill>
                  <a:srgbClr val="FF6702"/>
                </a:solidFill>
              </a:rPr>
              <a:t> mi iPhone</a:t>
            </a: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24" name="Marcador de número de diapositiva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8626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824450" y="1340476"/>
            <a:ext cx="3439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 el terminal está apagado</a:t>
            </a:r>
            <a:r>
              <a:rPr lang="es-PE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004552" y="4971837"/>
            <a:ext cx="2719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Iniciar sesión en: www.icloud.com/find</a:t>
            </a:r>
          </a:p>
          <a:p>
            <a:r>
              <a:rPr lang="es-PE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tu ID Apple.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793957" y="4971837"/>
            <a:ext cx="2976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Seleccionar  el dispositivo que se debe eliminar de la cuenta.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8624657" y="4966236"/>
            <a:ext cx="243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el dispositivo esta conectado, haz click en “Borrar". </a:t>
            </a:r>
          </a:p>
        </p:txBody>
      </p:sp>
      <p:pic>
        <p:nvPicPr>
          <p:cNvPr id="2050" name="Picture 2" descr="http://www.nisfe.com/wp-content/uploads/2015/03/iniciar-sesion-iclou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15" y="2539213"/>
            <a:ext cx="3184353" cy="1990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dn5.ipadizate.es/2015/02/eliminar-iphone-ipad-buscar-mi-iphone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43" y="2539214"/>
            <a:ext cx="3202281" cy="2015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sactivar Buscar mi iPhone con el iPhone bloque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54" y="2539213"/>
            <a:ext cx="3067633" cy="1990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 derecha 3"/>
          <p:cNvSpPr/>
          <p:nvPr/>
        </p:nvSpPr>
        <p:spPr>
          <a:xfrm>
            <a:off x="4085829" y="3404382"/>
            <a:ext cx="467824" cy="50643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Flecha derecha 16"/>
          <p:cNvSpPr/>
          <p:nvPr/>
        </p:nvSpPr>
        <p:spPr>
          <a:xfrm>
            <a:off x="7770719" y="3404382"/>
            <a:ext cx="533655" cy="50643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8" name="Picture 2" descr="https://upload.wikimedia.org/wikipedia/commons/thumb/5/50/Yes_Check_Circle.svg/2000px-Yes_Check_Circl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171" y="1385613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ítulo 11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 err="1"/>
              <a:t>Desactivación</a:t>
            </a:r>
            <a:r>
              <a:rPr lang="es-PE" dirty="0" err="1">
                <a:solidFill>
                  <a:srgbClr val="FF6702"/>
                </a:solidFill>
              </a:rPr>
              <a:t>_Buscar</a:t>
            </a:r>
            <a:r>
              <a:rPr lang="es-PE" dirty="0">
                <a:solidFill>
                  <a:srgbClr val="FF6702"/>
                </a:solidFill>
              </a:rPr>
              <a:t> mi iPhone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1657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04552" y="1580737"/>
            <a:ext cx="609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verificar la desactivación?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394" t="20817" r="31115" b="6490"/>
          <a:stretch/>
        </p:blipFill>
        <p:spPr>
          <a:xfrm>
            <a:off x="6925911" y="1687845"/>
            <a:ext cx="3953565" cy="4197884"/>
          </a:xfrm>
          <a:prstGeom prst="roundRect">
            <a:avLst>
              <a:gd name="adj" fmla="val 11974"/>
            </a:avLst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1270207" y="2378830"/>
            <a:ext cx="5233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1)Acceder a </a:t>
            </a:r>
            <a:r>
              <a:rPr lang="es-PE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https://www.icloud.com/activationlock/ </a:t>
            </a:r>
            <a:endParaRPr lang="es-PE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2)Ingresar el IMEI del equipo (para obtener el IMEI ingresar en el equipo *#06#) </a:t>
            </a:r>
          </a:p>
        </p:txBody>
      </p:sp>
      <p:pic>
        <p:nvPicPr>
          <p:cNvPr id="1028" name="Picture 4" descr="http://www.gpsbites.com/wp-content/uploads/2012/09/Navmii-GPS-Live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658" y="3982141"/>
            <a:ext cx="3408263" cy="220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1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 err="1"/>
              <a:t>Desactivación</a:t>
            </a:r>
            <a:r>
              <a:rPr lang="es-PE" dirty="0" err="1">
                <a:solidFill>
                  <a:srgbClr val="FF6702"/>
                </a:solidFill>
              </a:rPr>
              <a:t>_Buscar</a:t>
            </a:r>
            <a:r>
              <a:rPr lang="es-PE" dirty="0">
                <a:solidFill>
                  <a:srgbClr val="FF6702"/>
                </a:solidFill>
              </a:rPr>
              <a:t> mi iPhone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7618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yt3.ggpht.com/-M1nwpOU57z0/AAAAAAAAAAI/AAAAAAAAAAA/C_8W6gvBKEU/s900-c-k-no-rj-c0xffffff/photo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9F7"/>
              </a:clrFrom>
              <a:clrTo>
                <a:srgbClr val="FAF9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645" y="1219201"/>
            <a:ext cx="4258917" cy="425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photos.prnewswire.com/prnfull/20150228/178597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t="40849" r="22694" b="21902"/>
          <a:stretch/>
        </p:blipFill>
        <p:spPr bwMode="auto">
          <a:xfrm>
            <a:off x="1198076" y="2756448"/>
            <a:ext cx="5473149" cy="153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671FB-81D5-4A92-9CF4-1DA43FE0B178}" type="slidenum">
              <a:rPr lang="es-ES" smtClean="0"/>
              <a:pPr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06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/>
          <p:nvPr/>
        </p:nvSpPr>
        <p:spPr>
          <a:xfrm>
            <a:off x="1468748" y="1741137"/>
            <a:ext cx="9861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5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tener el usuario de ANOVO nos permite realizar consultas acerca del estado de un equipo.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5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verificación es a través de la orden de servicio técnico (OST) o del IMEI del equipo.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5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esta pantalla se puede ver si hay alguna cotización efectuada y si fue aceptada o rechazada por cliente.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5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puede visualizar las fotos del terminal, si estuviera irreparable.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sz="15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se ha perdido la garantía Cal de ANOVO llamará al cliente para informarle el costo de reparación de su terminal.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69839" y="3218465"/>
            <a:ext cx="2466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Estados:</a:t>
            </a:r>
            <a:endParaRPr lang="en-US" sz="2400" b="1" dirty="0">
              <a:solidFill>
                <a:srgbClr val="FF67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2799" y="1225675"/>
            <a:ext cx="2466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Beneficios:</a:t>
            </a:r>
            <a:endParaRPr lang="en-US" sz="2400" b="1" dirty="0">
              <a:solidFill>
                <a:srgbClr val="FF67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91862" y="3747735"/>
            <a:ext cx="1155136" cy="487356"/>
          </a:xfrm>
          <a:prstGeom prst="round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Pre-aforo</a:t>
            </a:r>
            <a:endParaRPr lang="en-US" sz="1200" dirty="0">
              <a:solidFill>
                <a:srgbClr val="8888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13822" y="4422105"/>
            <a:ext cx="1155136" cy="487356"/>
          </a:xfrm>
          <a:prstGeom prst="round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Recojo de Tienda</a:t>
            </a:r>
            <a:endParaRPr lang="en-US" sz="1200" dirty="0">
              <a:solidFill>
                <a:srgbClr val="8888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13822" y="5095457"/>
            <a:ext cx="1155136" cy="603736"/>
          </a:xfrm>
          <a:prstGeom prst="round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a Centro de Servicio</a:t>
            </a:r>
            <a:endParaRPr lang="en-US" sz="1200" dirty="0">
              <a:solidFill>
                <a:srgbClr val="8888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491862" y="5826999"/>
            <a:ext cx="1155136" cy="487356"/>
          </a:xfrm>
          <a:prstGeom prst="round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Cotizado</a:t>
            </a:r>
            <a:endParaRPr lang="en-US" sz="1200" dirty="0">
              <a:solidFill>
                <a:srgbClr val="8888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3077" y="3842518"/>
            <a:ext cx="1676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Recibido de Tienda.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43077" y="4431014"/>
            <a:ext cx="242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Equipo se encuentra en tránsito a ANOVO.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57825" y="5229216"/>
            <a:ext cx="1956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Equipo arribó a ANOVO.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62745" y="5885948"/>
            <a:ext cx="1956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Reparación cotizada.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434866" y="4161645"/>
            <a:ext cx="1155136" cy="487356"/>
          </a:xfrm>
          <a:prstGeom prst="round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Reparación</a:t>
            </a:r>
            <a:endParaRPr lang="en-US" sz="1200" dirty="0">
              <a:solidFill>
                <a:srgbClr val="8888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434866" y="4770204"/>
            <a:ext cx="1155136" cy="609755"/>
          </a:xfrm>
          <a:prstGeom prst="round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Recojo de Centro de Servicio</a:t>
            </a:r>
            <a:endParaRPr lang="en-US" sz="1200" dirty="0">
              <a:solidFill>
                <a:srgbClr val="8888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439786" y="5472993"/>
            <a:ext cx="1155136" cy="487356"/>
          </a:xfrm>
          <a:prstGeom prst="roundRect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Entregado a Tienda</a:t>
            </a:r>
            <a:endParaRPr lang="en-US" sz="1200" dirty="0">
              <a:solidFill>
                <a:srgbClr val="8888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33443" y="4178818"/>
            <a:ext cx="167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Equipo en proceso de reparación.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33443" y="4831433"/>
            <a:ext cx="2422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Equipo se encuentra en tránsito a TIENDA.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33443" y="5546163"/>
            <a:ext cx="1956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Equipo arribó a TIENDA.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6915" y="3460720"/>
            <a:ext cx="2783593" cy="2762344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solidFill>
                  <a:srgbClr val="FF6702"/>
                </a:solidFill>
              </a:rPr>
              <a:t>Aplicativo ANOVO_</a:t>
            </a:r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3033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84320" y="1297547"/>
            <a:ext cx="4267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Dirección:  https://www.anovo.pe/ASREntel/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61" y="2149855"/>
            <a:ext cx="4267201" cy="3414972"/>
          </a:xfrm>
          <a:prstGeom prst="round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1"/>
          <p:cNvSpPr/>
          <p:nvPr/>
        </p:nvSpPr>
        <p:spPr>
          <a:xfrm>
            <a:off x="6006461" y="5719641"/>
            <a:ext cx="4938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 se encarga de generar el ingresar a nuestros almacenes el terminal reparado.</a:t>
            </a:r>
            <a:endParaRPr lang="es-PE" dirty="0">
              <a:solidFill>
                <a:srgbClr val="0154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52" y="1525697"/>
            <a:ext cx="4234698" cy="4916475"/>
          </a:xfrm>
          <a:prstGeom prst="rect">
            <a:avLst/>
          </a:prstGeom>
        </p:spPr>
      </p:pic>
      <p:sp>
        <p:nvSpPr>
          <p:cNvPr id="12" name="Título 4"/>
          <p:cNvSpPr txBox="1">
            <a:spLocks/>
          </p:cNvSpPr>
          <p:nvPr/>
        </p:nvSpPr>
        <p:spPr>
          <a:xfrm>
            <a:off x="1494427" y="497568"/>
            <a:ext cx="9783173" cy="62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54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PE">
                <a:solidFill>
                  <a:srgbClr val="FF6702"/>
                </a:solidFill>
              </a:rPr>
              <a:t>Aplicativo ANOVO_</a:t>
            </a:r>
            <a:endParaRPr lang="es-PE" dirty="0">
              <a:solidFill>
                <a:srgbClr val="FF6702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6718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8" y="2186890"/>
            <a:ext cx="9811371" cy="3838865"/>
          </a:xfrm>
          <a:prstGeom prst="roundRect">
            <a:avLst>
              <a:gd name="adj" fmla="val 13215"/>
            </a:avLst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280698" y="1200844"/>
            <a:ext cx="7288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tiene acceso únicamente a la opción de tracking.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búsqueda es por Orden de Servicio Técnico (</a:t>
            </a:r>
            <a:r>
              <a:rPr lang="es-PE" dirty="0" err="1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Ost</a:t>
            </a:r>
            <a:r>
              <a:rPr lang="es-PE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 por el IMEI.</a:t>
            </a:r>
          </a:p>
        </p:txBody>
      </p:sp>
      <p:sp>
        <p:nvSpPr>
          <p:cNvPr id="11" name="Título 4"/>
          <p:cNvSpPr txBox="1">
            <a:spLocks/>
          </p:cNvSpPr>
          <p:nvPr/>
        </p:nvSpPr>
        <p:spPr>
          <a:xfrm>
            <a:off x="1494427" y="497568"/>
            <a:ext cx="9783173" cy="62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54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PE">
                <a:solidFill>
                  <a:srgbClr val="FF6702"/>
                </a:solidFill>
              </a:rPr>
              <a:t>Aplicativo ANOVO_</a:t>
            </a:r>
            <a:endParaRPr lang="es-PE" dirty="0">
              <a:solidFill>
                <a:srgbClr val="FF6702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1418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9408" y="1251278"/>
            <a:ext cx="1002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 misma página se encuentran los </a:t>
            </a:r>
            <a:r>
              <a:rPr lang="es-MX" u="sng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 del cliente, equipo </a:t>
            </a:r>
            <a:r>
              <a:rPr lang="es-MX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de ser necesaria la </a:t>
            </a:r>
            <a:r>
              <a:rPr lang="es-MX" u="sng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cotización efectuada </a:t>
            </a:r>
            <a:r>
              <a:rPr lang="es-MX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el monto y el </a:t>
            </a:r>
            <a:r>
              <a:rPr lang="es-MX" u="sng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 la misma (aceptada / rechazada).</a:t>
            </a:r>
            <a:endParaRPr lang="en-US" u="sng" dirty="0">
              <a:solidFill>
                <a:srgbClr val="8888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56" y="2148162"/>
            <a:ext cx="9399477" cy="399097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ítulo 4"/>
          <p:cNvSpPr txBox="1">
            <a:spLocks/>
          </p:cNvSpPr>
          <p:nvPr/>
        </p:nvSpPr>
        <p:spPr>
          <a:xfrm>
            <a:off x="1494427" y="497568"/>
            <a:ext cx="9783173" cy="62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54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PE">
                <a:solidFill>
                  <a:srgbClr val="FF6702"/>
                </a:solidFill>
              </a:rPr>
              <a:t>Aplicativo ANOVO_</a:t>
            </a:r>
            <a:endParaRPr lang="es-PE" dirty="0">
              <a:solidFill>
                <a:srgbClr val="FF6702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422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1104" y="1269394"/>
            <a:ext cx="997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dirty="0">
                <a:solidFill>
                  <a:srgbClr val="8888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 parte inferior se puede encontrar los distintos estados del equipo así como la fecha y hora de cada uno de ellos.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1" t="60840" r="19529" b="8604"/>
          <a:stretch/>
        </p:blipFill>
        <p:spPr bwMode="auto">
          <a:xfrm>
            <a:off x="1492257" y="2198583"/>
            <a:ext cx="9109481" cy="408499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Título 4"/>
          <p:cNvSpPr>
            <a:spLocks noGrp="1"/>
          </p:cNvSpPr>
          <p:nvPr>
            <p:ph type="title"/>
          </p:nvPr>
        </p:nvSpPr>
        <p:spPr>
          <a:xfrm>
            <a:off x="1494427" y="497568"/>
            <a:ext cx="9783173" cy="621845"/>
          </a:xfrm>
        </p:spPr>
        <p:txBody>
          <a:bodyPr/>
          <a:lstStyle/>
          <a:p>
            <a:r>
              <a:rPr lang="es-PE" dirty="0">
                <a:solidFill>
                  <a:srgbClr val="FF6702"/>
                </a:solidFill>
              </a:rPr>
              <a:t>Aplicativo ANOVO_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303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1293014" y="1236314"/>
            <a:ext cx="11759284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P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s-PE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ANOVO</a:t>
            </a:r>
            <a:r>
              <a:rPr lang="es-PE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Centro de reparación (3G, GSM, LTE, BAM, 3GPTT Huawei)</a:t>
            </a:r>
          </a:p>
          <a:p>
            <a:r>
              <a:rPr lang="es-PE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PE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CSA:</a:t>
            </a:r>
            <a:r>
              <a:rPr lang="es-PE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Centro de servicio autorizado </a:t>
            </a:r>
          </a:p>
          <a:p>
            <a:endParaRPr lang="es-PE" sz="22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OL</a:t>
            </a:r>
            <a:r>
              <a:rPr lang="es-PE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Operador Logístico.</a:t>
            </a:r>
          </a:p>
          <a:p>
            <a:endParaRPr lang="es-PE" sz="22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NDF</a:t>
            </a:r>
            <a:r>
              <a:rPr lang="es-PE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 se detecta falla.</a:t>
            </a:r>
          </a:p>
          <a:p>
            <a:endParaRPr lang="es-PE" sz="22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PE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OST</a:t>
            </a:r>
            <a:r>
              <a:rPr lang="es-PE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Orden de Servicio Técnico.</a:t>
            </a:r>
          </a:p>
          <a:p>
            <a:endParaRPr lang="es-PE" sz="22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Refurbished</a:t>
            </a:r>
            <a:r>
              <a:rPr lang="es-MX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Equipo Re fabricado.</a:t>
            </a: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PE" sz="1500" dirty="0"/>
          </a:p>
        </p:txBody>
      </p:sp>
      <p:pic>
        <p:nvPicPr>
          <p:cNvPr id="7" name="Picture 14" descr="http://multiserextremadura.com/images/servicios-multiser-Extremadura-reparacio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61" y="1683026"/>
            <a:ext cx="768498" cy="7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multiserextremadura.com/images/servicios-multiser-Extremadura-reparacio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65" y="2365826"/>
            <a:ext cx="768498" cy="7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multiserextremadura.com/images/servicios-multiser-Extremadura-reparacio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81" y="3035596"/>
            <a:ext cx="768498" cy="7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ttp://multiserextremadura.com/images/servicios-multiser-Extremadura-reparacio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81" y="3703616"/>
            <a:ext cx="768498" cy="7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://multiserextremadura.com/images/servicios-multiser-Extremadura-reparacio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6" y="4411056"/>
            <a:ext cx="768498" cy="7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multiserextremadura.com/images/servicios-multiser-Extremadura-reparacio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65" y="5063536"/>
            <a:ext cx="768498" cy="7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www.appleandroid.es/wp-content/uploads/2015/01/la-casa-del-movil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3" t="-4066" r="-4066" b="1"/>
          <a:stretch/>
        </p:blipFill>
        <p:spPr bwMode="auto">
          <a:xfrm>
            <a:off x="8292612" y="2451524"/>
            <a:ext cx="2441648" cy="332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Glosario_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406222"/>
            <a:ext cx="806117" cy="854242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724400" y="6537278"/>
            <a:ext cx="2743200" cy="252436"/>
          </a:xfrm>
        </p:spPr>
        <p:txBody>
          <a:bodyPr/>
          <a:lstStyle/>
          <a:p>
            <a:r>
              <a:rPr lang="es-ES" dirty="0"/>
              <a:t>0</a:t>
            </a:r>
            <a:fld id="{F129FDDE-C897-4738-AA77-D3902B2BFD1B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0832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243192" y="1116317"/>
            <a:ext cx="6655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Adjuntar Evidencia _Web Anovo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7583" t="15769" r="17045" b="41058"/>
          <a:stretch/>
        </p:blipFill>
        <p:spPr>
          <a:xfrm>
            <a:off x="4077824" y="1693574"/>
            <a:ext cx="7204466" cy="416368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ángulo redondeado 4"/>
          <p:cNvSpPr/>
          <p:nvPr/>
        </p:nvSpPr>
        <p:spPr>
          <a:xfrm>
            <a:off x="878110" y="2198075"/>
            <a:ext cx="2855740" cy="315468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Ingresamos a la Web de ANOVO en la pestaña de tracking, luego damos click en “Ver fotos”</a:t>
            </a:r>
          </a:p>
        </p:txBody>
      </p:sp>
      <p:sp>
        <p:nvSpPr>
          <p:cNvPr id="6" name="Elipse 5"/>
          <p:cNvSpPr/>
          <p:nvPr/>
        </p:nvSpPr>
        <p:spPr>
          <a:xfrm>
            <a:off x="4064572" y="5026245"/>
            <a:ext cx="733327" cy="59084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Título 4"/>
          <p:cNvSpPr txBox="1">
            <a:spLocks/>
          </p:cNvSpPr>
          <p:nvPr/>
        </p:nvSpPr>
        <p:spPr>
          <a:xfrm>
            <a:off x="1494427" y="497568"/>
            <a:ext cx="9783173" cy="62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54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PE">
                <a:solidFill>
                  <a:srgbClr val="FF6702"/>
                </a:solidFill>
              </a:rPr>
              <a:t>Aplicativo ANOVO_</a:t>
            </a:r>
            <a:endParaRPr lang="es-PE" dirty="0">
              <a:solidFill>
                <a:srgbClr val="FF6702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4" name="Marcador de número de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1541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7636" t="39423" r="27980" b="25961"/>
          <a:stretch/>
        </p:blipFill>
        <p:spPr>
          <a:xfrm>
            <a:off x="6006461" y="1697027"/>
            <a:ext cx="4505739" cy="211015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8009" t="51075" r="33461" b="13044"/>
          <a:stretch/>
        </p:blipFill>
        <p:spPr>
          <a:xfrm>
            <a:off x="1444487" y="3923214"/>
            <a:ext cx="4426226" cy="2246519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ángulo redondeado 5"/>
          <p:cNvSpPr/>
          <p:nvPr/>
        </p:nvSpPr>
        <p:spPr>
          <a:xfrm>
            <a:off x="1775791" y="1941983"/>
            <a:ext cx="3420324" cy="159797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daremos Clic en “Agregar evidencias”</a:t>
            </a:r>
          </a:p>
        </p:txBody>
      </p:sp>
      <p:sp>
        <p:nvSpPr>
          <p:cNvPr id="7" name="Elipse 6"/>
          <p:cNvSpPr/>
          <p:nvPr/>
        </p:nvSpPr>
        <p:spPr>
          <a:xfrm>
            <a:off x="6597751" y="3368489"/>
            <a:ext cx="1422400" cy="39341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8" name="Rectángulo redondeado 7"/>
          <p:cNvSpPr/>
          <p:nvPr/>
        </p:nvSpPr>
        <p:spPr>
          <a:xfrm>
            <a:off x="6625290" y="4411825"/>
            <a:ext cx="3749332" cy="159797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Luego daremos Clic en “Select File” para agregar las fotos.</a:t>
            </a:r>
          </a:p>
        </p:txBody>
      </p:sp>
      <p:sp>
        <p:nvSpPr>
          <p:cNvPr id="9" name="Elipse 8"/>
          <p:cNvSpPr/>
          <p:nvPr/>
        </p:nvSpPr>
        <p:spPr>
          <a:xfrm>
            <a:off x="2940024" y="5682343"/>
            <a:ext cx="1436915" cy="47054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/>
          <p:cNvSpPr txBox="1"/>
          <p:nvPr/>
        </p:nvSpPr>
        <p:spPr>
          <a:xfrm>
            <a:off x="1243192" y="1116317"/>
            <a:ext cx="6655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FF67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Adjuntar Evidencia _Web Anovo</a:t>
            </a:r>
          </a:p>
        </p:txBody>
      </p:sp>
      <p:sp>
        <p:nvSpPr>
          <p:cNvPr id="15" name="Título 4"/>
          <p:cNvSpPr txBox="1">
            <a:spLocks/>
          </p:cNvSpPr>
          <p:nvPr/>
        </p:nvSpPr>
        <p:spPr>
          <a:xfrm>
            <a:off x="1494427" y="497568"/>
            <a:ext cx="9783173" cy="621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154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PE">
                <a:solidFill>
                  <a:srgbClr val="FF6702"/>
                </a:solidFill>
              </a:rPr>
              <a:t>Aplicativo ANOVO_</a:t>
            </a:r>
            <a:endParaRPr lang="es-PE" dirty="0">
              <a:solidFill>
                <a:srgbClr val="FF6702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7" name="Marcador de número de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9FDDE-C897-4738-AA77-D3902B2BFD1B}" type="slidenum">
              <a:rPr lang="es-ES" smtClean="0"/>
              <a:pPr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4754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construclonica.files.wordpress.com/2012/12/lego-4637-12-piez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5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14"/>
          <p:cNvSpPr txBox="1">
            <a:spLocks noChangeArrowheads="1"/>
          </p:cNvSpPr>
          <p:nvPr/>
        </p:nvSpPr>
        <p:spPr>
          <a:xfrm>
            <a:off x="389317" y="5353389"/>
            <a:ext cx="7925095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r>
              <a:rPr lang="es-ES" sz="72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gracias_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0" y="62949"/>
            <a:ext cx="2942312" cy="1198992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0C6B5-CE5E-0344-8F32-EFD9C731125D}" type="slidenum">
              <a:rPr lang="es-ES" smtClean="0"/>
              <a:t>42</a:t>
            </a:fld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787960" y="1790317"/>
            <a:ext cx="882594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</a:t>
            </a:r>
            <a:r>
              <a:rPr lang="es-MX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Cambio hasta los 7 días posteriores de la compra (Dead After Purchase)</a:t>
            </a:r>
          </a:p>
          <a:p>
            <a:endParaRPr lang="es-MX" sz="22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ERT:</a:t>
            </a:r>
            <a:r>
              <a:rPr lang="es-MX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Equipo de remplazo temporal (préstamo)</a:t>
            </a:r>
          </a:p>
          <a:p>
            <a:endParaRPr lang="es-MX" sz="22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RUR:</a:t>
            </a:r>
            <a:r>
              <a:rPr lang="es-MX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Equipo irreparable </a:t>
            </a:r>
          </a:p>
          <a:p>
            <a:endParaRPr lang="es-MX" sz="22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GUL</a:t>
            </a:r>
            <a:r>
              <a:rPr lang="es-MX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Es la abreviación de GSM, 3G Y LTE.</a:t>
            </a:r>
          </a:p>
        </p:txBody>
      </p:sp>
      <p:pic>
        <p:nvPicPr>
          <p:cNvPr id="7" name="Picture 14" descr="http://multiserextremadura.com/images/servicios-multiser-Extremadura-reparacio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62" y="1673214"/>
            <a:ext cx="768498" cy="7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multiserextremadura.com/images/servicios-multiser-Extremadura-reparacio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62" y="2612920"/>
            <a:ext cx="768498" cy="7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multiserextremadura.com/images/servicios-multiser-Extremadura-reparacio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62" y="3225405"/>
            <a:ext cx="768498" cy="7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ttp://multiserextremadura.com/images/servicios-multiser-Extremadura-reparacio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62" y="3960993"/>
            <a:ext cx="768498" cy="7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http://www.appleandroid.es/wp-content/uploads/2015/01/la-casa-del-movil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4196E4"/>
              </a:clrFrom>
              <a:clrTo>
                <a:srgbClr val="4196E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73" b="96605" l="31429" r="67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67" r="31648"/>
          <a:stretch/>
        </p:blipFill>
        <p:spPr bwMode="auto">
          <a:xfrm>
            <a:off x="8685204" y="3426991"/>
            <a:ext cx="2105540" cy="259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Glosarios_</a:t>
            </a: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0</a:t>
            </a:r>
            <a:fld id="{F129FDDE-C897-4738-AA77-D3902B2BFD1B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300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984059320"/>
              </p:ext>
            </p:extLst>
          </p:nvPr>
        </p:nvGraphicFramePr>
        <p:xfrm>
          <a:off x="862584" y="1000538"/>
          <a:ext cx="10775234" cy="553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5964" y="4031673"/>
            <a:ext cx="3713018" cy="222015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Flujo de responsabilidades_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0</a:t>
            </a:r>
            <a:fld id="{F129FDDE-C897-4738-AA77-D3902B2BFD1B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588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1514026"/>
            <a:ext cx="3557945" cy="2668459"/>
          </a:xfrm>
          <a:prstGeom prst="rect">
            <a:avLst/>
          </a:prstGeom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631060612"/>
              </p:ext>
            </p:extLst>
          </p:nvPr>
        </p:nvGraphicFramePr>
        <p:xfrm>
          <a:off x="1496291" y="777594"/>
          <a:ext cx="9379527" cy="56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Flujo de atención_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0</a:t>
            </a:r>
            <a:fld id="{F129FDDE-C897-4738-AA77-D3902B2BFD1B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965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dondear rectángulo de esquina diagonal 4"/>
          <p:cNvSpPr/>
          <p:nvPr/>
        </p:nvSpPr>
        <p:spPr>
          <a:xfrm rot="5400000">
            <a:off x="9411791" y="2387666"/>
            <a:ext cx="2915563" cy="678873"/>
          </a:xfrm>
          <a:prstGeom prst="round2DiagRect">
            <a:avLst/>
          </a:prstGeom>
          <a:solidFill>
            <a:srgbClr val="FF6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6000" b="1" dirty="0">
                <a:latin typeface="Arial" panose="020B0604020202020204" pitchFamily="34" charset="0"/>
                <a:cs typeface="Arial" panose="020B0604020202020204" pitchFamily="34" charset="0"/>
              </a:rPr>
              <a:t>CSA</a:t>
            </a:r>
            <a:endParaRPr lang="es-E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518114886"/>
              </p:ext>
            </p:extLst>
          </p:nvPr>
        </p:nvGraphicFramePr>
        <p:xfrm>
          <a:off x="6671642" y="1269321"/>
          <a:ext cx="3644355" cy="2851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9" name="Group 14"/>
          <p:cNvGrpSpPr/>
          <p:nvPr/>
        </p:nvGrpSpPr>
        <p:grpSpPr>
          <a:xfrm>
            <a:off x="7037020" y="4356643"/>
            <a:ext cx="519253" cy="1886538"/>
            <a:chOff x="4783138" y="1173193"/>
            <a:chExt cx="409964" cy="1923449"/>
          </a:xfrm>
          <a:solidFill>
            <a:srgbClr val="FF6700"/>
          </a:solidFill>
        </p:grpSpPr>
        <p:sp>
          <p:nvSpPr>
            <p:cNvPr id="22" name="Right Arrow 9"/>
            <p:cNvSpPr/>
            <p:nvPr/>
          </p:nvSpPr>
          <p:spPr>
            <a:xfrm>
              <a:off x="4783138" y="1173193"/>
              <a:ext cx="409964" cy="534837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ight Arrow 10"/>
            <p:cNvSpPr/>
            <p:nvPr/>
          </p:nvSpPr>
          <p:spPr>
            <a:xfrm>
              <a:off x="4783138" y="1820644"/>
              <a:ext cx="409964" cy="534837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ight Arrow 11"/>
            <p:cNvSpPr/>
            <p:nvPr/>
          </p:nvSpPr>
          <p:spPr>
            <a:xfrm>
              <a:off x="4783138" y="2561805"/>
              <a:ext cx="409964" cy="534837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tángulo redondeado 14"/>
          <p:cNvSpPr/>
          <p:nvPr/>
        </p:nvSpPr>
        <p:spPr>
          <a:xfrm>
            <a:off x="1198077" y="4214302"/>
            <a:ext cx="5196778" cy="680982"/>
          </a:xfrm>
          <a:prstGeom prst="roundRect">
            <a:avLst/>
          </a:prstGeom>
          <a:solidFill>
            <a:srgbClr val="FF6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CLT_DEF: En este almacén estarán los equipos que irán hacia el CSA</a:t>
            </a:r>
          </a:p>
          <a:p>
            <a:pPr algn="ctr"/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1198077" y="4913465"/>
            <a:ext cx="5221713" cy="680982"/>
          </a:xfrm>
          <a:prstGeom prst="roundRect">
            <a:avLst/>
          </a:prstGeom>
          <a:solidFill>
            <a:srgbClr val="FF6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CLT_PREST: En este almacén e nos servirán para brindar préstamo al cliente.</a:t>
            </a:r>
          </a:p>
          <a:p>
            <a:pPr algn="ctr"/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1198077" y="5598560"/>
            <a:ext cx="5203088" cy="680982"/>
          </a:xfrm>
          <a:prstGeom prst="roundRect">
            <a:avLst/>
          </a:prstGeom>
          <a:solidFill>
            <a:srgbClr val="FF6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CLT_REP: En este almacén estarán los equipos que ya fueron reparados por ANOVO.</a:t>
            </a:r>
          </a:p>
          <a:p>
            <a:pPr algn="ctr"/>
            <a:endParaRPr lang="es-P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8152108" y="4356643"/>
            <a:ext cx="2800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600" b="1" i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 de ingreso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8620724" y="5023799"/>
            <a:ext cx="15937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600" b="1" i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8620724" y="5690955"/>
            <a:ext cx="15937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600" b="1" i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Solicitud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4613" y="1269321"/>
            <a:ext cx="4123705" cy="2977924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Almacenes principales_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0</a:t>
            </a:r>
            <a:fld id="{F129FDDE-C897-4738-AA77-D3902B2BFD1B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181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7687" y="1335561"/>
            <a:ext cx="6772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sz="2000" i="1" dirty="0">
                <a:solidFill>
                  <a:srgbClr val="0154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Ruta : Soporte – Servicio   /  Incidentes  S&amp;S  / Crear</a:t>
            </a:r>
            <a:endParaRPr lang="en-US" sz="2000" i="1" dirty="0">
              <a:solidFill>
                <a:srgbClr val="0154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0794" t="20382" r="19835" b="45647"/>
          <a:stretch/>
        </p:blipFill>
        <p:spPr bwMode="auto">
          <a:xfrm>
            <a:off x="677054" y="2062917"/>
            <a:ext cx="6734978" cy="36391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7531302" y="2079012"/>
            <a:ext cx="43700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Ingresar a buscar siempre colocando el IMEI.</a:t>
            </a:r>
          </a:p>
          <a:p>
            <a:endParaRPr lang="es-PE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Colocar datos completo, tanto los nombres de contacto, como  el número de contacto y el correo.</a:t>
            </a:r>
          </a:p>
          <a:p>
            <a:endParaRPr lang="es-PE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Ingresar la descripción detallada del inconveniente del cliente.</a:t>
            </a:r>
          </a:p>
          <a:p>
            <a:endParaRPr lang="es-PE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Ingresar al lápiz para colocar los detalles del envío a ANOVO.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Envío de equipo defectuoso_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54" t="22319" r="35238" b="54559"/>
          <a:stretch/>
        </p:blipFill>
        <p:spPr>
          <a:xfrm>
            <a:off x="633629" y="392367"/>
            <a:ext cx="806117" cy="854242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" dirty="0"/>
              <a:t>0</a:t>
            </a:r>
            <a:fld id="{F129FDDE-C897-4738-AA77-D3902B2BFD1B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27483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ISPRING_RESOURCE_PATHS_HASH_PRESENTER" val="72d2e5fe5223bdf278ad1a1dc59c5e6f8b2dbdef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Diapositiva 1&quot;/&gt;&lt;property id=&quot;20307&quot; value=&quot;293&quot;/&gt;&lt;/object&gt;&lt;object type=&quot;3&quot; unique_id=&quot;10006&quot;&gt;&lt;property id=&quot;20148&quot; value=&quot;5&quot;/&gt;&lt;property id=&quot;20300&quot; value=&quot;Diapositiva 4&quot;/&gt;&lt;property id=&quot;20307&quot; value=&quot;346&quot;/&gt;&lt;/object&gt;&lt;object type=&quot;3&quot; unique_id=&quot;10007&quot;&gt;&lt;property id=&quot;20148&quot; value=&quot;5&quot;/&gt;&lt;property id=&quot;20300&quot; value=&quot;Diapositiva 5 - &amp;quot;Reparación_Sin préstamo&amp;quot;&quot;/&gt;&lt;property id=&quot;20307&quot; value=&quot;320&quot;/&gt;&lt;/object&gt;&lt;object type=&quot;3&quot; unique_id=&quot;10008&quot;&gt;&lt;property id=&quot;20148&quot; value=&quot;5&quot;/&gt;&lt;property id=&quot;20300&quot; value=&quot;Diapositiva 8 - &amp;quot;Portal_Envío de equipo defectuoso&amp;quot;&quot;/&gt;&lt;property id=&quot;20307&quot; value=&quot;330&quot;/&gt;&lt;/object&gt;&lt;object type=&quot;3&quot; unique_id=&quot;10009&quot;&gt;&lt;property id=&quot;20148&quot; value=&quot;5&quot;/&gt;&lt;property id=&quot;20300&quot; value=&quot;Diapositiva 9 - &amp;quot;Portal_Envío de equipo defectuoso&amp;quot;&quot;/&gt;&lt;property id=&quot;20307&quot; value=&quot;331&quot;/&gt;&lt;/object&gt;&lt;object type=&quot;3&quot; unique_id=&quot;10010&quot;&gt;&lt;property id=&quot;20148&quot; value=&quot;5&quot;/&gt;&lt;property id=&quot;20300&quot; value=&quot;Diapositiva 15 - &amp;quot;Portal_Envío de equipo defectuoso&amp;quot;&quot;/&gt;&lt;property id=&quot;20307&quot; value=&quot;332&quot;/&gt;&lt;/object&gt;&lt;object type=&quot;3&quot; unique_id=&quot;10011&quot;&gt;&lt;property id=&quot;20148&quot; value=&quot;5&quot;/&gt;&lt;property id=&quot;20300&quot; value=&quot;Diapositiva 10 - &amp;quot;Portal_Envío de equipo defectuoso&amp;quot;&quot;/&gt;&lt;property id=&quot;20307&quot; value=&quot;333&quot;/&gt;&lt;/object&gt;&lt;object type=&quot;3&quot; unique_id=&quot;10012&quot;&gt;&lt;property id=&quot;20148&quot; value=&quot;5&quot;/&gt;&lt;property id=&quot;20300&quot; value=&quot;Diapositiva 11 - &amp;quot;Portal_Envío de equipo defectuoso&amp;quot;&quot;/&gt;&lt;property id=&quot;20307&quot; value=&quot;334&quot;/&gt;&lt;/object&gt;&lt;object type=&quot;3&quot; unique_id=&quot;10013&quot;&gt;&lt;property id=&quot;20148&quot; value=&quot;5&quot;/&gt;&lt;property id=&quot;20300&quot; value=&quot;Diapositiva 6 - &amp;quot;Portal_Envío de equipo defectuoso&amp;quot;&quot;/&gt;&lt;property id=&quot;20307&quot; value=&quot;335&quot;/&gt;&lt;/object&gt;&lt;object type=&quot;3&quot; unique_id=&quot;10014&quot;&gt;&lt;property id=&quot;20148&quot; value=&quot;5&quot;/&gt;&lt;property id=&quot;20300&quot; value=&quot;Diapositiva 12&quot;/&gt;&lt;property id=&quot;20307&quot; value=&quot;341&quot;/&gt;&lt;/object&gt;&lt;object type=&quot;3&quot; unique_id=&quot;10015&quot;&gt;&lt;property id=&quot;20148&quot; value=&quot;5&quot;/&gt;&lt;property id=&quot;20300&quot; value=&quot;Diapositiva 13&quot;/&gt;&lt;property id=&quot;20307&quot; value=&quot;342&quot;/&gt;&lt;/object&gt;&lt;object type=&quot;3&quot; unique_id=&quot;10017&quot;&gt;&lt;property id=&quot;20148&quot; value=&quot;5&quot;/&gt;&lt;property id=&quot;20300&quot; value=&quot;Diapositiva 21 - &amp;quot;Portal_Solicitud de equipo en Préstamo&amp;quot;&quot;/&gt;&lt;property id=&quot;20307&quot; value=&quot;336&quot;/&gt;&lt;/object&gt;&lt;object type=&quot;3&quot; unique_id=&quot;10018&quot;&gt;&lt;property id=&quot;20148&quot; value=&quot;5&quot;/&gt;&lt;property id=&quot;20300&quot; value=&quot;Diapositiva 22 - &amp;quot;Portal_Entrega del equipo en Préstamo&amp;quot;&quot;/&gt;&lt;property id=&quot;20307&quot; value=&quot;337&quot;/&gt;&lt;/object&gt;&lt;object type=&quot;3&quot; unique_id=&quot;10019&quot;&gt;&lt;property id=&quot;20148&quot; value=&quot;5&quot;/&gt;&lt;property id=&quot;20300&quot; value=&quot;Diapositiva 23 - &amp;quot;Portal_Entrega de equipo reparado y devolución de equipo en préstamo_&amp;quot;&quot;/&gt;&lt;property id=&quot;20307&quot; value=&quot;338&quot;/&gt;&lt;/object&gt;&lt;object type=&quot;3&quot; unique_id=&quot;10020&quot;&gt;&lt;property id=&quot;20148&quot; value=&quot;5&quot;/&gt;&lt;property id=&quot;20300&quot; value=&quot;Diapositiva 24 - &amp;quot;Portal_Entrega de equipo reparado y devolución de equipo en préstamo_&amp;quot;&quot;/&gt;&lt;property id=&quot;20307&quot; value=&quot;339&quot;/&gt;&lt;/object&gt;&lt;object type=&quot;3&quot; unique_id=&quot;10021&quot;&gt;&lt;property id=&quot;20148&quot; value=&quot;5&quot;/&gt;&lt;property id=&quot;20300&quot; value=&quot;Diapositiva 25 - &amp;quot;Consideraciones_&amp;quot;&quot;/&gt;&lt;property id=&quot;20307&quot; value=&quot;359&quot;/&gt;&lt;/object&gt;&lt;object type=&quot;3&quot; unique_id=&quot;10022&quot;&gt;&lt;property id=&quot;20148&quot; value=&quot;5&quot;/&gt;&lt;property id=&quot;20300&quot; value=&quot;Diapositiva 27&quot;/&gt;&lt;property id=&quot;20307&quot; value=&quot;358&quot;/&gt;&lt;/object&gt;&lt;object type=&quot;3&quot; unique_id=&quot;10023&quot;&gt;&lt;property id=&quot;20148&quot; value=&quot;5&quot;/&gt;&lt;property id=&quot;20300&quot; value=&quot;Diapositiva 28 - &amp;quot;Reparación_Aplicativo ANOVO&amp;quot;&quot;/&gt;&lt;property id=&quot;20307&quot; value=&quot;318&quot;/&gt;&lt;/object&gt;&lt;object type=&quot;3&quot; unique_id=&quot;10024&quot;&gt;&lt;property id=&quot;20148&quot; value=&quot;5&quot;/&gt;&lt;property id=&quot;20300&quot; value=&quot;Diapositiva 29 - &amp;quot;Reparación_Web de ANOVO&amp;quot;&quot;/&gt;&lt;property id=&quot;20307&quot; value=&quot;321&quot;/&gt;&lt;/object&gt;&lt;object type=&quot;3&quot; unique_id=&quot;10025&quot;&gt;&lt;property id=&quot;20148&quot; value=&quot;5&quot;/&gt;&lt;property id=&quot;20300&quot; value=&quot;Diapositiva 30 - &amp;quot;Reparación_Web de ANOVO&amp;quot;&quot;/&gt;&lt;property id=&quot;20307&quot; value=&quot;322&quot;/&gt;&lt;/object&gt;&lt;object type=&quot;3&quot; unique_id=&quot;10026&quot;&gt;&lt;property id=&quot;20148&quot; value=&quot;5&quot;/&gt;&lt;property id=&quot;20300&quot; value=&quot;Diapositiva 31 - &amp;quot;Reparación_Web de ANOVO&amp;quot;&quot;/&gt;&lt;property id=&quot;20307&quot; value=&quot;323&quot;/&gt;&lt;/object&gt;&lt;object type=&quot;3&quot; unique_id=&quot;10027&quot;&gt;&lt;property id=&quot;20148&quot; value=&quot;5&quot;/&gt;&lt;property id=&quot;20300&quot; value=&quot;Diapositiva 32 - &amp;quot;Reparación_Web de ANOVO&amp;quot;&quot;/&gt;&lt;property id=&quot;20307&quot; value=&quot;324&quot;/&gt;&lt;/object&gt;&lt;object type=&quot;3&quot; unique_id=&quot;10028&quot;&gt;&lt;property id=&quot;20148&quot; value=&quot;5&quot;/&gt;&lt;property id=&quot;20300&quot; value=&quot;Diapositiva 33&quot;/&gt;&lt;property id=&quot;20307&quot; value=&quot;352&quot;/&gt;&lt;/object&gt;&lt;object type=&quot;3&quot; unique_id=&quot;10029&quot;&gt;&lt;property id=&quot;20148&quot; value=&quot;5&quot;/&gt;&lt;property id=&quot;20300&quot; value=&quot;Diapositiva 34&quot;/&gt;&lt;property id=&quot;20307&quot; value=&quot;351&quot;/&gt;&lt;/object&gt;&lt;object type=&quot;3&quot; unique_id=&quot;10030&quot;&gt;&lt;property id=&quot;20148&quot; value=&quot;5&quot;/&gt;&lt;property id=&quot;20300&quot; value=&quot;Diapositiva 36&quot;/&gt;&lt;property id=&quot;20307&quot; value=&quot;353&quot;/&gt;&lt;/object&gt;&lt;object type=&quot;3&quot; unique_id=&quot;10031&quot;&gt;&lt;property id=&quot;20148&quot; value=&quot;5&quot;/&gt;&lt;property id=&quot;20300&quot; value=&quot;Diapositiva 37&quot;/&gt;&lt;property id=&quot;20307&quot; value=&quot;354&quot;/&gt;&lt;/object&gt;&lt;object type=&quot;3&quot; unique_id=&quot;10032&quot;&gt;&lt;property id=&quot;20148&quot; value=&quot;5&quot;/&gt;&lt;property id=&quot;20300&quot; value=&quot;Diapositiva 38&quot;/&gt;&lt;property id=&quot;20307&quot; value=&quot;355&quot;/&gt;&lt;/object&gt;&lt;object type=&quot;3&quot; unique_id=&quot;10033&quot;&gt;&lt;property id=&quot;20148&quot; value=&quot;5&quot;/&gt;&lt;property id=&quot;20300&quot; value=&quot;Diapositiva 40&quot;/&gt;&lt;property id=&quot;20307&quot; value=&quot;356&quot;/&gt;&lt;/object&gt;&lt;object type=&quot;3&quot; unique_id=&quot;10034&quot;&gt;&lt;property id=&quot;20148&quot; value=&quot;5&quot;/&gt;&lt;property id=&quot;20300&quot; value=&quot;Diapositiva 41&quot;/&gt;&lt;property id=&quot;20307&quot; value=&quot;357&quot;/&gt;&lt;/object&gt;&lt;object type=&quot;3&quot; unique_id=&quot;10035&quot;&gt;&lt;property id=&quot;20148&quot; value=&quot;5&quot;/&gt;&lt;property id=&quot;20300&quot; value=&quot;Diapositiva 42&quot;/&gt;&lt;property id=&quot;20307&quot; value=&quot;292&quot;/&gt;&lt;/object&gt;&lt;object type=&quot;3&quot; unique_id=&quot;10071&quot;&gt;&lt;property id=&quot;20148&quot; value=&quot;5&quot;/&gt;&lt;property id=&quot;20300&quot; value=&quot;Diapositiva 2 - &amp;quot;GLOSARIO&amp;quot;&quot;/&gt;&lt;property id=&quot;20307&quot; value=&quot;367&quot;/&gt;&lt;/object&gt;&lt;object type=&quot;3&quot; unique_id=&quot;10072&quot;&gt;&lt;property id=&quot;20148&quot; value=&quot;5&quot;/&gt;&lt;property id=&quot;20300&quot; value=&quot;Diapositiva 3&quot;/&gt;&lt;property id=&quot;20307&quot; value=&quot;368&quot;/&gt;&lt;/object&gt;&lt;object type=&quot;3&quot; unique_id=&quot;10073&quot;&gt;&lt;property id=&quot;20148&quot; value=&quot;5&quot;/&gt;&lt;property id=&quot;20300&quot; value=&quot;Diapositiva 7&quot;/&gt;&lt;property id=&quot;20307&quot; value=&quot;365&quot;/&gt;&lt;/object&gt;&lt;object type=&quot;3&quot; unique_id=&quot;10074&quot;&gt;&lt;property id=&quot;20148&quot; value=&quot;5&quot;/&gt;&lt;property id=&quot;20300&quot; value=&quot;Diapositiva 14&quot;/&gt;&lt;property id=&quot;20307&quot; value=&quot;366&quot;/&gt;&lt;/object&gt;&lt;object type=&quot;3&quot; unique_id=&quot;10075&quot;&gt;&lt;property id=&quot;20148&quot; value=&quot;5&quot;/&gt;&lt;property id=&quot;20300&quot; value=&quot;Diapositiva 26 - &amp;quot;Consideraciones_&amp;quot;&quot;/&gt;&lt;property id=&quot;20307&quot; value=&quot;364&quot;/&gt;&lt;/object&gt;&lt;object type=&quot;3&quot; unique_id=&quot;10076&quot;&gt;&lt;property id=&quot;20148&quot; value=&quot;5&quot;/&gt;&lt;property id=&quot;20300&quot; value=&quot;Diapositiva 35&quot;/&gt;&lt;property id=&quot;20307&quot; value=&quot;362&quot;/&gt;&lt;/object&gt;&lt;object type=&quot;3&quot; unique_id=&quot;10077&quot;&gt;&lt;property id=&quot;20148&quot; value=&quot;5&quot;/&gt;&lt;property id=&quot;20300&quot; value=&quot;Diapositiva 39&quot;/&gt;&lt;property id=&quot;20307&quot; value=&quot;363&quot;/&gt;&lt;/object&gt;&lt;object type=&quot;3&quot; unique_id=&quot;10315&quot;&gt;&lt;property id=&quot;20148&quot; value=&quot;5&quot;/&gt;&lt;property id=&quot;20300&quot; value=&quot;Diapositiva 16 - &amp;quot;PORTAL_sub-divisiones de la orden&amp;quot;&quot;/&gt;&lt;property id=&quot;20307&quot; value=&quot;369&quot;/&gt;&lt;/object&gt;&lt;object type=&quot;3&quot; unique_id=&quot;10316&quot;&gt;&lt;property id=&quot;20148&quot; value=&quot;5&quot;/&gt;&lt;property id=&quot;20300&quot; value=&quot;Diapositiva 17 - &amp;quot;PORTAL_sub-divisiones de la orden&amp;quot;&quot;/&gt;&lt;property id=&quot;20307&quot; value=&quot;370&quot;/&gt;&lt;/object&gt;&lt;object type=&quot;3&quot; unique_id=&quot;10317&quot;&gt;&lt;property id=&quot;20148&quot; value=&quot;5&quot;/&gt;&lt;property id=&quot;20300&quot; value=&quot;Diapositiva 18 - &amp;quot;PORTAL_sub-divisiones de la orden&amp;quot;&quot;/&gt;&lt;property id=&quot;20307&quot; value=&quot;371&quot;/&gt;&lt;/object&gt;&lt;object type=&quot;3&quot; unique_id=&quot;10318&quot;&gt;&lt;property id=&quot;20148&quot; value=&quot;5&quot;/&gt;&lt;property id=&quot;20300&quot; value=&quot;Diapositiva 19 - &amp;quot;PORTAL_sub-divisiones de la orden&amp;quot;&quot;/&gt;&lt;property id=&quot;20307&quot; value=&quot;372&quot;/&gt;&lt;/object&gt;&lt;object type=&quot;3&quot; unique_id=&quot;10534&quot;&gt;&lt;property id=&quot;20148&quot; value=&quot;5&quot;/&gt;&lt;property id=&quot;20300&quot; value=&quot;Diapositiva 20&quot;/&gt;&lt;property id=&quot;20307&quot; value=&quot;373&quot;/&gt;&lt;/object&gt;&lt;/object&gt;&lt;object type=&quot;8&quot; unique_id=&quot;1007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" id="{29C97783-8664-4098-9D10-AB720023844C}" vid="{0539BC0E-64F6-4BEB-B05C-6C8318FB34AD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Patron ENTEL_personas_arial</Template>
  <TotalTime>16396</TotalTime>
  <Words>2533</Words>
  <Application>Microsoft Office PowerPoint</Application>
  <PresentationFormat>Panorámica</PresentationFormat>
  <Paragraphs>346</Paragraphs>
  <Slides>42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42</vt:i4>
      </vt:variant>
    </vt:vector>
  </HeadingPairs>
  <TitlesOfParts>
    <vt:vector size="56" baseType="lpstr">
      <vt:lpstr>MS PGothic</vt:lpstr>
      <vt:lpstr>MS PGothic</vt:lpstr>
      <vt:lpstr>Arial</vt:lpstr>
      <vt:lpstr>Calibri</vt:lpstr>
      <vt:lpstr>Calibri Light</vt:lpstr>
      <vt:lpstr>DIN Next LT Pro</vt:lpstr>
      <vt:lpstr>Wingdings</vt:lpstr>
      <vt:lpstr>ヒラギノ角ゴ ProN W3</vt:lpstr>
      <vt:lpstr>2_Diseño personalizado</vt:lpstr>
      <vt:lpstr>1_Diseño personalizado</vt:lpstr>
      <vt:lpstr>Diseño personalizado</vt:lpstr>
      <vt:lpstr>3_Diseño personalizado</vt:lpstr>
      <vt:lpstr>4_Diseño personalizado</vt:lpstr>
      <vt:lpstr>Tema</vt:lpstr>
      <vt:lpstr>Presentación de PowerPoint</vt:lpstr>
      <vt:lpstr>Objetivos_</vt:lpstr>
      <vt:lpstr>Agenda_</vt:lpstr>
      <vt:lpstr>Glosario_</vt:lpstr>
      <vt:lpstr>Glosarios_</vt:lpstr>
      <vt:lpstr>Flujo de responsabilidades_</vt:lpstr>
      <vt:lpstr>Flujo de atención_</vt:lpstr>
      <vt:lpstr>Almacenes principales_</vt:lpstr>
      <vt:lpstr>Envío de equipo defectuoso_</vt:lpstr>
      <vt:lpstr>Envío de equipo defectuoso_</vt:lpstr>
      <vt:lpstr>Envío de equipo defectuoso_</vt:lpstr>
      <vt:lpstr>Envío de equipo defectuoso_</vt:lpstr>
      <vt:lpstr>Envío de equipo defectuoso_</vt:lpstr>
      <vt:lpstr>Envío de equipo defectuoso_</vt:lpstr>
      <vt:lpstr>Envío de equipo defectuoso_</vt:lpstr>
      <vt:lpstr>Envío de equipo defectuoso_</vt:lpstr>
      <vt:lpstr>Reparación con préstamo_</vt:lpstr>
      <vt:lpstr>Reparación con préstamo_</vt:lpstr>
      <vt:lpstr>Reparación con préstamo_</vt:lpstr>
      <vt:lpstr>Equipo reparado y devolución de préstamo_</vt:lpstr>
      <vt:lpstr>Portal_Cierre de orden</vt:lpstr>
      <vt:lpstr>Terminal_ de préstamo</vt:lpstr>
      <vt:lpstr>Penalidad_ por no devolución</vt:lpstr>
      <vt:lpstr>DAP_ y reemplazo</vt:lpstr>
      <vt:lpstr>REEMPLAZO POR MALA REEPARACIÓN EN EL MOMENTO DE LA ENTREGA </vt:lpstr>
      <vt:lpstr>REEMPLAZO POR MALA REEPARACIÓN EN EL MOMENTO DE LA ENTREGA </vt:lpstr>
      <vt:lpstr>REEMPLAZO POR MALA REPARACIÓN EN SEGUNDO INGRESO EN 30 DÍAS</vt:lpstr>
      <vt:lpstr>No recojo del equipo en reparación_</vt:lpstr>
      <vt:lpstr>No recojo del equipo en reparación_</vt:lpstr>
      <vt:lpstr>Desactivación_Buscar mi iPhone</vt:lpstr>
      <vt:lpstr>Desactivación_Buscar mi iPhone</vt:lpstr>
      <vt:lpstr>Desactivación_Buscar mi iPhone</vt:lpstr>
      <vt:lpstr>Desactivación_Buscar mi iPhone</vt:lpstr>
      <vt:lpstr>Presentación de PowerPoint</vt:lpstr>
      <vt:lpstr>Aplicativo ANOVO_</vt:lpstr>
      <vt:lpstr>Presentación de PowerPoint</vt:lpstr>
      <vt:lpstr>Presentación de PowerPoint</vt:lpstr>
      <vt:lpstr>Presentación de PowerPoint</vt:lpstr>
      <vt:lpstr>Aplicativo ANOVO_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msmith</dc:creator>
  <cp:lastModifiedBy>Oscar Herrera Valdez</cp:lastModifiedBy>
  <cp:revision>346</cp:revision>
  <cp:lastPrinted>2015-02-17T15:45:37Z</cp:lastPrinted>
  <dcterms:created xsi:type="dcterms:W3CDTF">2014-04-22T19:19:55Z</dcterms:created>
  <dcterms:modified xsi:type="dcterms:W3CDTF">2017-11-06T12:38:23Z</dcterms:modified>
</cp:coreProperties>
</file>